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761" r:id="rId3"/>
    <p:sldId id="799" r:id="rId4"/>
    <p:sldId id="767" r:id="rId5"/>
    <p:sldId id="827" r:id="rId6"/>
    <p:sldId id="762" r:id="rId7"/>
    <p:sldId id="830" r:id="rId8"/>
    <p:sldId id="801" r:id="rId9"/>
    <p:sldId id="802" r:id="rId10"/>
    <p:sldId id="837" r:id="rId11"/>
    <p:sldId id="841" r:id="rId12"/>
    <p:sldId id="803" r:id="rId13"/>
    <p:sldId id="804" r:id="rId14"/>
    <p:sldId id="826" r:id="rId15"/>
    <p:sldId id="843" r:id="rId16"/>
    <p:sldId id="805" r:id="rId17"/>
    <p:sldId id="806" r:id="rId18"/>
    <p:sldId id="807" r:id="rId19"/>
    <p:sldId id="808" r:id="rId20"/>
    <p:sldId id="809" r:id="rId21"/>
    <p:sldId id="811" r:id="rId22"/>
    <p:sldId id="810" r:id="rId23"/>
    <p:sldId id="812" r:id="rId24"/>
    <p:sldId id="813" r:id="rId25"/>
    <p:sldId id="828" r:id="rId26"/>
    <p:sldId id="832" r:id="rId27"/>
    <p:sldId id="829" r:id="rId28"/>
    <p:sldId id="793" r:id="rId29"/>
    <p:sldId id="796" r:id="rId30"/>
    <p:sldId id="834" r:id="rId31"/>
    <p:sldId id="835" r:id="rId32"/>
    <p:sldId id="833" r:id="rId33"/>
    <p:sldId id="794" r:id="rId34"/>
    <p:sldId id="836" r:id="rId35"/>
    <p:sldId id="759" r:id="rId36"/>
    <p:sldId id="760" r:id="rId37"/>
    <p:sldId id="797" r:id="rId38"/>
    <p:sldId id="840" r:id="rId39"/>
    <p:sldId id="772" r:id="rId40"/>
    <p:sldId id="798" r:id="rId41"/>
    <p:sldId id="684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3"/>
    <p:restoredTop sz="94624"/>
  </p:normalViewPr>
  <p:slideViewPr>
    <p:cSldViewPr>
      <p:cViewPr varScale="1">
        <p:scale>
          <a:sx n="106" d="100"/>
          <a:sy n="106" d="100"/>
        </p:scale>
        <p:origin x="549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952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슬라이드 이미지 개체 틀 1">
            <a:extLst>
              <a:ext uri="{FF2B5EF4-FFF2-40B4-BE49-F238E27FC236}">
                <a16:creationId xmlns:a16="http://schemas.microsoft.com/office/drawing/2014/main" xmlns="" id="{4AB9D494-B943-594F-AC18-2100C66E4C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슬라이드 노트 개체 틀 2">
            <a:extLst>
              <a:ext uri="{FF2B5EF4-FFF2-40B4-BE49-F238E27FC236}">
                <a16:creationId xmlns:a16="http://schemas.microsoft.com/office/drawing/2014/main" xmlns="" id="{F8C4C221-C9E6-1E40-B1F2-94595B0F20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</a:t>
            </a:r>
            <a:r>
              <a:rPr lang="en-US" altLang="ko-KR">
                <a:ea typeface="Gulim" panose="020B0600000101010101" pitchFamily="34" charset="-127"/>
              </a:rPr>
              <a:t>13.5 (An act of) ~ing (Verb ~</a:t>
            </a:r>
            <a:r>
              <a:rPr lang="ko-KR" altLang="en-US">
                <a:solidFill>
                  <a:srgbClr val="3333FF"/>
                </a:solidFill>
                <a:ea typeface="Gulim" panose="020B0600000101010101" pitchFamily="34" charset="-127"/>
              </a:rPr>
              <a:t>는</a:t>
            </a:r>
            <a:r>
              <a:rPr lang="ko-KR" altLang="en-US">
                <a:ea typeface="Gulim" panose="020B0600000101010101" pitchFamily="34" charset="-127"/>
              </a:rPr>
              <a:t> </a:t>
            </a:r>
            <a:r>
              <a:rPr lang="ko-KR" altLang="en-US">
                <a:solidFill>
                  <a:srgbClr val="FF0000"/>
                </a:solidFill>
                <a:ea typeface="Gulim" panose="020B0600000101010101" pitchFamily="34" charset="-127"/>
              </a:rPr>
              <a:t>것</a:t>
            </a:r>
            <a:r>
              <a:rPr lang="en-US" altLang="ko-KR">
                <a:solidFill>
                  <a:srgbClr val="FF0000"/>
                </a:solidFill>
                <a:ea typeface="Gulim" panose="020B0600000101010101" pitchFamily="34" charset="-127"/>
              </a:rPr>
              <a:t>): Structure</a:t>
            </a:r>
            <a:endParaRPr lang="ko-KR" altLang="en-US">
              <a:solidFill>
                <a:srgbClr val="FF0000"/>
              </a:solidFill>
              <a:ea typeface="Gulim" panose="020B0600000101010101" pitchFamily="34" charset="-127"/>
            </a:endParaRP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7" name="슬라이드 번호 개체 틀 3">
            <a:extLst>
              <a:ext uri="{FF2B5EF4-FFF2-40B4-BE49-F238E27FC236}">
                <a16:creationId xmlns:a16="http://schemas.microsoft.com/office/drawing/2014/main" xmlns="" id="{98205ADA-2DED-D34A-8BA3-AD232E268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7B6E215-0A02-BF4C-9F7E-C9D1BA3A6240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8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TKPrGCbiYmY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h3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QSbRCNGpw80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h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KPrGCbiYmY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QSbRCNGpw8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h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6F9925-9D48-2948-92D4-E4E87B78B33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V </a:t>
            </a:r>
            <a:r>
              <a:rPr lang="en-US" altLang="ko-KR" dirty="0" smtClean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 err="1">
                <a:solidFill>
                  <a:srgbClr val="C00000"/>
                </a:solidFill>
              </a:rPr>
              <a:t>ㄴ지</a:t>
            </a:r>
            <a:r>
              <a:rPr lang="en-US" altLang="ko-KR" dirty="0">
                <a:solidFill>
                  <a:srgbClr val="C00000"/>
                </a:solidFill>
              </a:rPr>
              <a:t>/</a:t>
            </a:r>
            <a:r>
              <a:rPr lang="ko-KR" altLang="en-US" dirty="0" err="1">
                <a:solidFill>
                  <a:srgbClr val="C00000"/>
                </a:solidFill>
              </a:rPr>
              <a:t>는지</a:t>
            </a:r>
            <a:r>
              <a:rPr lang="ko-KR" altLang="en-US" dirty="0">
                <a:solidFill>
                  <a:srgbClr val="C00000"/>
                </a:solidFill>
              </a:rPr>
              <a:t> </a:t>
            </a:r>
            <a:r>
              <a:rPr lang="ko-KR" altLang="en-US" dirty="0"/>
              <a:t>알다 </a:t>
            </a:r>
            <a:r>
              <a:rPr lang="en-US" altLang="ko-KR" dirty="0"/>
              <a:t>(</a:t>
            </a:r>
            <a:r>
              <a:rPr lang="ko-KR" altLang="en-US" dirty="0"/>
              <a:t>모르다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1ACDEA-DCBA-B346-A379-88CCE2E99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371144" cy="1303638"/>
          </a:xfrm>
          <a:solidFill>
            <a:schemeClr val="accent1"/>
          </a:solidFill>
        </p:spPr>
        <p:txBody>
          <a:bodyPr/>
          <a:lstStyle/>
          <a:p>
            <a:pPr marL="0" indent="0" fontAlgn="ctr">
              <a:buNone/>
            </a:pPr>
            <a:r>
              <a:rPr lang="ko-KR" altLang="en-US" sz="2400" dirty="0"/>
              <a:t>   </a:t>
            </a:r>
            <a:r>
              <a:rPr lang="en-US" sz="2400" dirty="0"/>
              <a:t>To guess or be uncertain about</a:t>
            </a:r>
            <a:r>
              <a:rPr lang="ko-KR" altLang="en-US" sz="2400" dirty="0"/>
              <a:t> </a:t>
            </a:r>
            <a:r>
              <a:rPr lang="en-US" sz="2400" dirty="0"/>
              <a:t>something.</a:t>
            </a:r>
          </a:p>
          <a:p>
            <a:pPr marL="0" indent="0" fontAlgn="ctr">
              <a:buNone/>
            </a:pPr>
            <a:r>
              <a:rPr lang="ko-KR" altLang="en-US" sz="2400" dirty="0"/>
              <a:t>    </a:t>
            </a:r>
            <a:r>
              <a:rPr lang="en-US" sz="2400" dirty="0"/>
              <a:t>Similar to 'if' or 'whether’.</a:t>
            </a:r>
          </a:p>
          <a:p>
            <a:pPr marL="0" indent="0" fontAlgn="ctr">
              <a:buNone/>
            </a:pPr>
            <a:r>
              <a:rPr lang="ko-KR" altLang="en-US" sz="2400" dirty="0"/>
              <a:t>   방법이나 이유 등 정보에 대해 알거나 모르고 있음</a:t>
            </a:r>
            <a:endParaRPr lang="en-US" sz="2400" dirty="0"/>
          </a:p>
          <a:p>
            <a:pPr marL="0" indent="0" fontAlgn="ctr">
              <a:buNone/>
            </a:pPr>
            <a:endParaRPr lang="en-US" altLang="ko-K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B0FE79-C889-2E46-BF28-2DEDE960AA74}"/>
              </a:ext>
            </a:extLst>
          </p:cNvPr>
          <p:cNvSpPr txBox="1"/>
          <p:nvPr/>
        </p:nvSpPr>
        <p:spPr>
          <a:xfrm>
            <a:off x="457200" y="3086402"/>
            <a:ext cx="837628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Can also be used with </a:t>
            </a:r>
            <a:r>
              <a:rPr lang="en-US" sz="2400" dirty="0" smtClean="0"/>
              <a:t>‘-(</a:t>
            </a:r>
            <a:r>
              <a:rPr lang="ko-KR" altLang="en-US" sz="2400" dirty="0" smtClean="0"/>
              <a:t>으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ㄴ지</a:t>
            </a:r>
            <a:r>
              <a:rPr lang="en-US" altLang="ko-KR" sz="2400" dirty="0"/>
              <a:t>/</a:t>
            </a:r>
            <a:r>
              <a:rPr lang="ko-KR" altLang="en-US" sz="2400" dirty="0" err="1"/>
              <a:t>는지</a:t>
            </a:r>
            <a:r>
              <a:rPr lang="ko-KR" altLang="en-US" sz="2400" dirty="0"/>
              <a:t> 알겠어요</a:t>
            </a:r>
            <a:r>
              <a:rPr lang="en-US" altLang="ko-KR" sz="2400" dirty="0"/>
              <a:t>/</a:t>
            </a:r>
            <a:r>
              <a:rPr lang="ko-KR" altLang="en-US" sz="2400" dirty="0"/>
              <a:t> 모르겠어요</a:t>
            </a:r>
            <a:endParaRPr lang="en-US" altLang="ko-KR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D91DE6-B616-0443-97F8-701824D15AD5}"/>
              </a:ext>
            </a:extLst>
          </p:cNvPr>
          <p:cNvSpPr txBox="1"/>
          <p:nvPr/>
        </p:nvSpPr>
        <p:spPr>
          <a:xfrm>
            <a:off x="398206" y="3789040"/>
            <a:ext cx="8494274" cy="224676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indent="0" fontAlgn="ctr">
              <a:buNone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 marL="0" indent="0" fontAlgn="ctr">
              <a:buNone/>
            </a:pPr>
            <a:r>
              <a:rPr lang="ko-KR" altLang="en-US" sz="2800" dirty="0"/>
              <a:t>아이들 간식으로 무엇이 </a:t>
            </a:r>
            <a:r>
              <a:rPr lang="ko-KR" altLang="en-US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좋</a:t>
            </a:r>
            <a:r>
              <a:rPr lang="ko-KR" altLang="en-US" sz="2800" b="1" u="sng" dirty="0">
                <a:solidFill>
                  <a:srgbClr val="0070C0"/>
                </a:solidFill>
              </a:rPr>
              <a:t>은지 모르겠어요</a:t>
            </a:r>
            <a:r>
              <a:rPr lang="en-US" altLang="ko-KR" sz="2800" b="1" u="sng" dirty="0">
                <a:solidFill>
                  <a:srgbClr val="0070C0"/>
                </a:solidFill>
              </a:rPr>
              <a:t>.</a:t>
            </a:r>
            <a:r>
              <a:rPr lang="ko-KR" altLang="en-US" sz="2800" b="1" u="sng" dirty="0">
                <a:solidFill>
                  <a:srgbClr val="0070C0"/>
                </a:solidFill>
              </a:rPr>
              <a:t> </a:t>
            </a:r>
            <a:endParaRPr lang="en-US" altLang="ko-KR" sz="2800" b="1" u="sng" dirty="0">
              <a:solidFill>
                <a:srgbClr val="0070C0"/>
              </a:solidFill>
            </a:endParaRPr>
          </a:p>
          <a:p>
            <a:pPr marL="0" indent="0" fontAlgn="ctr">
              <a:buNone/>
            </a:pPr>
            <a:r>
              <a:rPr lang="en-US" altLang="ko-KR" sz="2800" dirty="0"/>
              <a:t>(</a:t>
            </a:r>
            <a:r>
              <a:rPr lang="en-US" sz="2800" dirty="0"/>
              <a:t>I don't know what snacks children like.</a:t>
            </a:r>
            <a:r>
              <a:rPr lang="en-US" altLang="ko-KR" sz="2800" dirty="0"/>
              <a:t>)</a:t>
            </a:r>
            <a:endParaRPr lang="en-US" sz="2800" dirty="0"/>
          </a:p>
          <a:p>
            <a:pPr marL="0" indent="0">
              <a:buNone/>
            </a:pPr>
            <a:r>
              <a:rPr lang="ko-KR" altLang="en-US" sz="2800" dirty="0"/>
              <a:t>우체국에 어떻게 </a:t>
            </a:r>
            <a:r>
              <a: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</a:t>
            </a:r>
            <a:r>
              <a:rPr lang="ko-KR" altLang="en-US" sz="2800" b="1" u="sng" dirty="0">
                <a:solidFill>
                  <a:srgbClr val="0070C0"/>
                </a:solidFill>
              </a:rPr>
              <a:t>는지 아세요</a:t>
            </a:r>
            <a:r>
              <a:rPr lang="en-US" altLang="ko-KR" sz="2800" b="1" u="sng" dirty="0">
                <a:solidFill>
                  <a:srgbClr val="0070C0"/>
                </a:solidFill>
              </a:rPr>
              <a:t>?</a:t>
            </a:r>
            <a:br>
              <a:rPr lang="en-US" altLang="ko-KR" sz="2800" b="1" u="sng" dirty="0">
                <a:solidFill>
                  <a:srgbClr val="0070C0"/>
                </a:solidFill>
              </a:rPr>
            </a:br>
            <a:r>
              <a:rPr lang="en-US" altLang="ko-KR" sz="2800" dirty="0"/>
              <a:t>(</a:t>
            </a:r>
            <a:r>
              <a:rPr lang="en-US" sz="2800" dirty="0"/>
              <a:t>Do you know how to go to the post office?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92E7C07-70BA-7D48-9D86-7C7C1221DC51}"/>
              </a:ext>
            </a:extLst>
          </p:cNvPr>
          <p:cNvSpPr txBox="1"/>
          <p:nvPr/>
        </p:nvSpPr>
        <p:spPr>
          <a:xfrm>
            <a:off x="11556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140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B4CD06-7521-8447-8B17-BCB6A00F7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11C1DDF9-57CF-D340-8EE8-E5A0D6676B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967481"/>
              </p:ext>
            </p:extLst>
          </p:nvPr>
        </p:nvGraphicFramePr>
        <p:xfrm>
          <a:off x="251520" y="274638"/>
          <a:ext cx="8435280" cy="6308723"/>
        </p:xfrm>
        <a:graphic>
          <a:graphicData uri="http://schemas.openxmlformats.org/drawingml/2006/table">
            <a:tbl>
              <a:tblPr/>
              <a:tblGrid>
                <a:gridCol w="2108820">
                  <a:extLst>
                    <a:ext uri="{9D8B030D-6E8A-4147-A177-3AD203B41FA5}">
                      <a16:colId xmlns:a16="http://schemas.microsoft.com/office/drawing/2014/main" xmlns="" val="1103402799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xmlns="" val="1713985454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xmlns="" val="978029504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xmlns="" val="1436728016"/>
                    </a:ext>
                  </a:extLst>
                </a:gridCol>
              </a:tblGrid>
              <a:tr h="514998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동사 </a:t>
                      </a:r>
                      <a:r>
                        <a:rPr lang="en-US" dirty="0"/>
                        <a:t>Verb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With D.V.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With A.V.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With 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6726555"/>
                  </a:ext>
                </a:extLst>
              </a:tr>
              <a:tr h="90124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현재</a:t>
                      </a:r>
                      <a:br>
                        <a:rPr lang="ko-KR" altLang="en-US" dirty="0"/>
                      </a:br>
                      <a:r>
                        <a:rPr lang="en-US" dirty="0"/>
                        <a:t>Present Tense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V. + </a:t>
                      </a:r>
                      <a:r>
                        <a:rPr lang="ko-KR" altLang="en-US" dirty="0"/>
                        <a:t>ㄴ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은지 알다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모르다</a:t>
                      </a:r>
                      <a:r>
                        <a:rPr lang="en-US" altLang="ko-KR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V. + </a:t>
                      </a:r>
                      <a:r>
                        <a:rPr lang="ko-KR" altLang="en-US"/>
                        <a:t>는지 알다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모르다</a:t>
                      </a:r>
                      <a:r>
                        <a:rPr lang="en-US" altLang="ko-KR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N. + </a:t>
                      </a:r>
                      <a:r>
                        <a:rPr lang="ko-KR" altLang="en-US"/>
                        <a:t>ㄴ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은지 알다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모르다</a:t>
                      </a:r>
                      <a:r>
                        <a:rPr lang="en-US" altLang="ko-KR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2450852"/>
                  </a:ext>
                </a:extLst>
              </a:tr>
              <a:tr h="901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얼마나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큰지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모르니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?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무엇을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읽는지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알아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짐이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학생인지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몰라요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2588224"/>
                  </a:ext>
                </a:extLst>
              </a:tr>
              <a:tr h="90124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과거</a:t>
                      </a:r>
                      <a:br>
                        <a:rPr lang="ko-KR" altLang="en-US" dirty="0"/>
                      </a:br>
                      <a:r>
                        <a:rPr lang="en-US" dirty="0"/>
                        <a:t>Past Tense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V. + </a:t>
                      </a:r>
                      <a:r>
                        <a:rPr lang="ko-KR" altLang="en-US"/>
                        <a:t>는지 알다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모르다</a:t>
                      </a:r>
                      <a:r>
                        <a:rPr lang="en-US" altLang="ko-KR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V. + </a:t>
                      </a:r>
                      <a:r>
                        <a:rPr lang="ko-KR" altLang="en-US" dirty="0"/>
                        <a:t>었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았는지 알다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모르다</a:t>
                      </a:r>
                      <a:r>
                        <a:rPr lang="en-US" altLang="ko-KR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N. + (</a:t>
                      </a:r>
                      <a:r>
                        <a:rPr lang="ko-KR" altLang="en-US"/>
                        <a:t>이</a:t>
                      </a:r>
                      <a:r>
                        <a:rPr lang="en-US" altLang="ko-KR"/>
                        <a:t>)</a:t>
                      </a:r>
                      <a:r>
                        <a:rPr lang="ko-KR" altLang="en-US"/>
                        <a:t>었는지 알다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모르다</a:t>
                      </a:r>
                      <a:r>
                        <a:rPr lang="en-US" altLang="ko-KR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1177560"/>
                  </a:ext>
                </a:extLst>
              </a:tr>
              <a:tr h="1287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얼마나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컸는지 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모르니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?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무엇을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읽었는지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알아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짐이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학생이었는지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몰라요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7419316"/>
                  </a:ext>
                </a:extLst>
              </a:tr>
              <a:tr h="90124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/>
                        <a:t>미래</a:t>
                      </a:r>
                      <a:br>
                        <a:rPr lang="ko-KR" altLang="en-US"/>
                      </a:br>
                      <a:r>
                        <a:rPr lang="en-US"/>
                        <a:t>Future Tense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V. + </a:t>
                      </a:r>
                      <a:r>
                        <a:rPr lang="ko-KR" altLang="en-US"/>
                        <a:t>ㄴ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은지 알다</a:t>
                      </a:r>
                      <a:r>
                        <a:rPr lang="en-US" altLang="ko-KR"/>
                        <a:t>/</a:t>
                      </a:r>
                      <a:r>
                        <a:rPr lang="ko-KR" altLang="en-US"/>
                        <a:t>모르다</a:t>
                      </a:r>
                      <a:r>
                        <a:rPr lang="en-US" altLang="ko-KR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V. + </a:t>
                      </a:r>
                      <a:r>
                        <a:rPr lang="ko-KR" altLang="en-US" dirty="0" err="1"/>
                        <a:t>ㄹ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을지 알다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모르다</a:t>
                      </a:r>
                      <a:r>
                        <a:rPr lang="en-US" altLang="ko-KR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N. + </a:t>
                      </a:r>
                      <a:r>
                        <a:rPr lang="ko-KR" altLang="en-US" dirty="0"/>
                        <a:t>ㄹ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일지 알다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모르다</a:t>
                      </a:r>
                      <a:r>
                        <a:rPr lang="en-US" altLang="ko-KR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0396545"/>
                  </a:ext>
                </a:extLst>
              </a:tr>
              <a:tr h="901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얼마나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클지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몰라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톰이 무엇을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읽을지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알아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짐이 </a:t>
                      </a:r>
                      <a:r>
                        <a:rPr lang="ko-KR" altLang="en-US" dirty="0">
                          <a:solidFill>
                            <a:srgbClr val="FF0000"/>
                          </a:solidFill>
                          <a:effectLst/>
                        </a:rPr>
                        <a:t>학생일지</a:t>
                      </a:r>
                      <a:r>
                        <a:rPr lang="ko-KR" altLang="en-US" dirty="0">
                          <a:solidFill>
                            <a:srgbClr val="496976"/>
                          </a:solidFill>
                          <a:effectLst/>
                        </a:rPr>
                        <a:t> 몰라요</a:t>
                      </a:r>
                      <a:r>
                        <a:rPr lang="en-US" altLang="ko-KR" dirty="0">
                          <a:solidFill>
                            <a:srgbClr val="496976"/>
                          </a:solidFill>
                          <a:effectLst/>
                        </a:rPr>
                        <a:t>.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050435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997810D1-2782-E248-B39C-B3C789987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9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With a descriptive verb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6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1646D18-EC24-2940-8237-0069FFE2FAB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04478E0-E403-DE49-A9DD-32410FA57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5" cy="6019051"/>
          </a:xfrm>
        </p:spPr>
      </p:pic>
      <p:sp>
        <p:nvSpPr>
          <p:cNvPr id="3" name="TextBox 2"/>
          <p:cNvSpPr txBox="1"/>
          <p:nvPr/>
        </p:nvSpPr>
        <p:spPr>
          <a:xfrm>
            <a:off x="5796136" y="3217978"/>
            <a:ext cx="187220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푸는지 알아요</a:t>
            </a:r>
            <a:r>
              <a:rPr lang="en-US" altLang="ko-KR" b="1" dirty="0">
                <a:solidFill>
                  <a:srgbClr val="0070C0"/>
                </a:solidFill>
              </a:rPr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1999" y="4002022"/>
            <a:ext cx="187220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만드는지 </a:t>
            </a:r>
            <a:r>
              <a:rPr lang="ko-KR" altLang="en-US" b="1" dirty="0" smtClean="0">
                <a:solidFill>
                  <a:srgbClr val="0070C0"/>
                </a:solidFill>
              </a:rPr>
              <a:t>알아</a:t>
            </a:r>
            <a:r>
              <a:rPr lang="en-US" altLang="ko-KR" b="1" dirty="0" smtClean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68144" y="5111105"/>
            <a:ext cx="208823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걸리는지 알아요</a:t>
            </a:r>
            <a:r>
              <a:rPr lang="en-US" altLang="ko-KR" b="1" dirty="0" smtClean="0">
                <a:solidFill>
                  <a:srgbClr val="0070C0"/>
                </a:solidFill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4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E4E2FD-7110-6E4B-B4FD-17CD3AE6A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EA8E7300-EAFF-614D-B08D-F65D5152B93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2CBDCF5C-0136-F74C-9860-7190708E6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892480" cy="6237312"/>
          </a:xfrm>
        </p:spPr>
      </p:pic>
    </p:spTree>
    <p:extLst>
      <p:ext uri="{BB962C8B-B14F-4D97-AF65-F5344CB8AC3E}">
        <p14:creationId xmlns:p14="http://schemas.microsoft.com/office/powerpoint/2010/main" val="394947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xmlns="" id="{435D2FF8-3F8D-8A46-A0CD-0877A8011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69888"/>
            <a:ext cx="7132637" cy="646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ko-KR" altLang="en-US" sz="3600" dirty="0">
                <a:ea typeface="Gulim" panose="020B0600000101010101" pitchFamily="34" charset="-127"/>
              </a:rPr>
              <a:t>문법</a:t>
            </a:r>
            <a:r>
              <a:rPr lang="en-US" altLang="ko-KR" sz="3600" dirty="0">
                <a:ea typeface="Gulim" panose="020B0600000101010101" pitchFamily="34" charset="-127"/>
              </a:rPr>
              <a:t>:</a:t>
            </a:r>
            <a:r>
              <a:rPr lang="ko-KR" altLang="en-US" sz="3600" dirty="0">
                <a:ea typeface="Gulim" panose="020B0600000101010101" pitchFamily="34" charset="-127"/>
              </a:rPr>
              <a:t> </a:t>
            </a:r>
            <a:r>
              <a:rPr lang="en-US" altLang="ko-KR" sz="3600" dirty="0">
                <a:ea typeface="Gulim" panose="020B0600000101010101" pitchFamily="34" charset="-127"/>
              </a:rPr>
              <a:t>(An act of) </a:t>
            </a:r>
            <a:r>
              <a:rPr lang="en-US" altLang="ko-KR" sz="3600" dirty="0" smtClean="0">
                <a:ea typeface="Gulim" panose="020B0600000101010101" pitchFamily="34" charset="-127"/>
              </a:rPr>
              <a:t>-</a:t>
            </a:r>
            <a:r>
              <a:rPr lang="en-US" altLang="ko-KR" sz="3600" dirty="0" err="1" smtClean="0">
                <a:ea typeface="Gulim" panose="020B0600000101010101" pitchFamily="34" charset="-127"/>
              </a:rPr>
              <a:t>ing</a:t>
            </a:r>
            <a:r>
              <a:rPr lang="en-US" altLang="ko-KR" sz="3600" dirty="0">
                <a:ea typeface="Gulim" panose="020B0600000101010101" pitchFamily="34" charset="-127"/>
              </a:rPr>
              <a:t>: Verb </a:t>
            </a:r>
            <a:r>
              <a:rPr lang="en-US" altLang="ko-KR" sz="3600" dirty="0" smtClean="0">
                <a:ea typeface="Gulim" panose="020B0600000101010101" pitchFamily="34" charset="-127"/>
              </a:rPr>
              <a:t>-</a:t>
            </a:r>
            <a:r>
              <a:rPr lang="ko-KR" altLang="en-US" sz="3600" dirty="0" smtClean="0">
                <a:solidFill>
                  <a:srgbClr val="3333FF"/>
                </a:solidFill>
                <a:ea typeface="Gulim" panose="020B0600000101010101" pitchFamily="34" charset="-127"/>
              </a:rPr>
              <a:t>는</a:t>
            </a:r>
            <a:r>
              <a:rPr lang="ko-KR" altLang="en-US" sz="3600" dirty="0" smtClean="0">
                <a:ea typeface="Gulim" panose="020B0600000101010101" pitchFamily="34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ea typeface="Gulim" panose="020B0600000101010101" pitchFamily="34" charset="-127"/>
              </a:rPr>
              <a:t>것</a:t>
            </a:r>
          </a:p>
        </p:txBody>
      </p:sp>
      <p:sp>
        <p:nvSpPr>
          <p:cNvPr id="20482" name="Text Box 3">
            <a:extLst>
              <a:ext uri="{FF2B5EF4-FFF2-40B4-BE49-F238E27FC236}">
                <a16:creationId xmlns:a16="http://schemas.microsoft.com/office/drawing/2014/main" xmlns="" id="{2675B598-4AF1-644F-AD54-AD8AB571A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84300"/>
            <a:ext cx="7416800" cy="176688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Formal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/ </a:t>
            </a: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written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매일 걷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것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은 건강에 좋습니다.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책 읽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것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을 좋아하세요?</a:t>
            </a: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xmlns="" id="{4CF7705D-0C83-B347-A552-57D4FE13E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933825"/>
            <a:ext cx="7632700" cy="17653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Colloquial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저는 쇼핑하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거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싫어해요.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그냥 집에서 음악 듣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게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제일 좋아요.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44B17563-CBB0-8F40-9408-5D25BAA6E9FB}"/>
              </a:ext>
            </a:extLst>
          </p:cNvPr>
          <p:cNvSpPr txBox="1"/>
          <p:nvPr/>
        </p:nvSpPr>
        <p:spPr>
          <a:xfrm>
            <a:off x="-8062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52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20482" grpId="0" animBg="1"/>
      <p:bldP spid="204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71A72C2-F8C1-B04D-9E34-75631F170888}"/>
              </a:ext>
            </a:extLst>
          </p:cNvPr>
          <p:cNvSpPr/>
          <p:nvPr/>
        </p:nvSpPr>
        <p:spPr>
          <a:xfrm>
            <a:off x="133534" y="1484784"/>
            <a:ext cx="9010466" cy="4770537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400" b="0" i="0" dirty="0">
                <a:solidFill>
                  <a:srgbClr val="666666"/>
                </a:solidFill>
                <a:effectLst/>
                <a:latin typeface="Roboto Slab"/>
              </a:rPr>
              <a:t>예</a:t>
            </a:r>
            <a:r>
              <a:rPr lang="en-US" altLang="ko-KR" sz="2400" b="0" i="0" dirty="0">
                <a:solidFill>
                  <a:srgbClr val="666666"/>
                </a:solidFill>
                <a:effectLst/>
                <a:latin typeface="Roboto Slab"/>
              </a:rPr>
              <a:t>:</a:t>
            </a:r>
          </a:p>
          <a:p>
            <a:pPr marL="342900" indent="-342900">
              <a:buAutoNum type="arabicPeriod"/>
            </a:pP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아이들하고</a:t>
            </a:r>
            <a:r>
              <a:rPr lang="ko-KR" altLang="en-US" sz="2000" b="1" i="0" dirty="0">
                <a:solidFill>
                  <a:srgbClr val="99CC00"/>
                </a:solidFill>
                <a:effectLst/>
                <a:latin typeface="inherit"/>
              </a:rPr>
              <a:t> 노는 것이</a:t>
            </a:r>
            <a:r>
              <a:rPr lang="ko-KR" altLang="en-US" sz="2000" b="0" i="0" dirty="0">
                <a:solidFill>
                  <a:srgbClr val="99CC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재미있어요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 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It is fun to play with kids. (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놀다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+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: </a:t>
            </a:r>
            <a:r>
              <a:rPr lang="ko-KR" altLang="en-US" sz="2000" b="0" i="0" dirty="0" err="1">
                <a:solidFill>
                  <a:srgbClr val="666666"/>
                </a:solidFill>
                <a:effectLst/>
                <a:latin typeface="Roboto Slab"/>
              </a:rPr>
              <a:t>ㄹ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drop)</a:t>
            </a:r>
          </a:p>
          <a:p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/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2.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음식을</a:t>
            </a:r>
            <a:r>
              <a:rPr lang="ko-KR" altLang="en-US" sz="2000" b="1" i="0" dirty="0">
                <a:solidFill>
                  <a:srgbClr val="FF6600"/>
                </a:solidFill>
                <a:effectLst/>
                <a:latin typeface="inherit"/>
              </a:rPr>
              <a:t> 만드는 것이</a:t>
            </a:r>
            <a:r>
              <a:rPr lang="ko-KR" altLang="en-US" sz="2000" b="0" i="0" dirty="0">
                <a:solidFill>
                  <a:srgbClr val="FF66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재미없어요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It is not fun to make food. (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만들다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+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: </a:t>
            </a:r>
            <a:r>
              <a:rPr lang="ko-KR" altLang="en-US" sz="2000" b="0" i="0" dirty="0" err="1">
                <a:solidFill>
                  <a:srgbClr val="666666"/>
                </a:solidFill>
                <a:effectLst/>
                <a:latin typeface="Roboto Slab"/>
              </a:rPr>
              <a:t>ㄹ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drop)</a:t>
            </a:r>
          </a:p>
          <a:p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/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3.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약을</a:t>
            </a:r>
            <a:r>
              <a:rPr lang="ko-KR" altLang="en-US" sz="2000" b="1" i="0" dirty="0">
                <a:solidFill>
                  <a:srgbClr val="FF9900"/>
                </a:solidFill>
                <a:effectLst/>
                <a:latin typeface="inherit"/>
              </a:rPr>
              <a:t> 먹는 것이</a:t>
            </a:r>
            <a:r>
              <a:rPr lang="ko-KR" altLang="en-US" sz="2000" b="0" i="0" dirty="0">
                <a:solidFill>
                  <a:srgbClr val="FF99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싫어요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don’t like taking the medicine.</a:t>
            </a:r>
          </a:p>
          <a:p>
            <a:endParaRPr lang="en-US" altLang="ko-KR" sz="2000" dirty="0">
              <a:solidFill>
                <a:srgbClr val="666666"/>
              </a:solidFill>
              <a:latin typeface="Roboto Slab"/>
            </a:endParaRPr>
          </a:p>
          <a:p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4.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기타</a:t>
            </a:r>
            <a:r>
              <a:rPr lang="ko-KR" altLang="en-US" sz="2000" b="0" i="0" dirty="0">
                <a:solidFill>
                  <a:srgbClr val="339966"/>
                </a:solidFill>
                <a:effectLst/>
                <a:latin typeface="inherit"/>
              </a:rPr>
              <a:t> </a:t>
            </a:r>
            <a:r>
              <a:rPr lang="ko-KR" altLang="en-US" sz="2000" b="1" i="0" dirty="0">
                <a:solidFill>
                  <a:srgbClr val="339966"/>
                </a:solidFill>
                <a:effectLst/>
                <a:latin typeface="inherit"/>
              </a:rPr>
              <a:t>치는 것을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(=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걸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=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거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)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좋아해요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like playing guitar.</a:t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endParaRPr lang="en-US" sz="2000" b="0" i="0" dirty="0">
              <a:solidFill>
                <a:srgbClr val="666666"/>
              </a:solidFill>
              <a:effectLst/>
              <a:latin typeface="Roboto Slab"/>
            </a:endParaRPr>
          </a:p>
          <a:p>
            <a:r>
              <a:rPr lang="en-US" altLang="ko-KR" sz="2000" dirty="0">
                <a:solidFill>
                  <a:srgbClr val="666666"/>
                </a:solidFill>
                <a:latin typeface="Roboto Slab"/>
              </a:rPr>
              <a:t>5.</a:t>
            </a:r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공원에 </a:t>
            </a:r>
            <a:r>
              <a:rPr lang="ko-KR" altLang="en-US" sz="2000" b="1" i="0" dirty="0">
                <a:solidFill>
                  <a:srgbClr val="008080"/>
                </a:solidFill>
                <a:effectLst/>
                <a:latin typeface="inherit"/>
              </a:rPr>
              <a:t>가는 것을</a:t>
            </a:r>
            <a:r>
              <a:rPr lang="ko-KR" altLang="en-US" sz="2000" b="0" i="0" dirty="0">
                <a:solidFill>
                  <a:srgbClr val="00808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안 좋아해요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do not like going to the park.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0F3D74-DA39-1F42-BA40-30A06716D19D}"/>
              </a:ext>
            </a:extLst>
          </p:cNvPr>
          <p:cNvSpPr txBox="1"/>
          <p:nvPr/>
        </p:nvSpPr>
        <p:spPr>
          <a:xfrm>
            <a:off x="133534" y="0"/>
            <a:ext cx="9010466" cy="1384995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   </a:t>
            </a:r>
            <a:r>
              <a:rPr lang="en-US" altLang="ko-KR" sz="2800" b="0" i="0" dirty="0">
                <a:solidFill>
                  <a:srgbClr val="666666"/>
                </a:solidFill>
                <a:effectLst/>
                <a:latin typeface="Roboto Slab"/>
              </a:rPr>
              <a:t>-</a:t>
            </a:r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is attached to a verb to change </a:t>
            </a:r>
          </a:p>
          <a:p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    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a verb into a noun clause like ‘-</a:t>
            </a:r>
            <a:r>
              <a:rPr lang="en-US" sz="2800" b="0" i="0" dirty="0" err="1">
                <a:solidFill>
                  <a:srgbClr val="666666"/>
                </a:solidFill>
                <a:effectLst/>
                <a:latin typeface="Roboto Slab"/>
              </a:rPr>
              <a:t>ing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’ or ‘to -‘.</a:t>
            </a:r>
          </a:p>
          <a:p>
            <a:r>
              <a:rPr lang="en-US" altLang="ko-KR" sz="2800" dirty="0">
                <a:solidFill>
                  <a:srgbClr val="666666"/>
                </a:solidFill>
                <a:latin typeface="Roboto Slab"/>
              </a:rPr>
              <a:t>(</a:t>
            </a:r>
            <a:r>
              <a:rPr lang="ko-KR" altLang="en-US" sz="2800" dirty="0">
                <a:solidFill>
                  <a:srgbClr val="666666"/>
                </a:solidFill>
                <a:latin typeface="Roboto Slab"/>
              </a:rPr>
              <a:t>동사에 붙어</a:t>
            </a:r>
            <a:r>
              <a:rPr lang="en-US" altLang="ko-KR" sz="2800" dirty="0">
                <a:solidFill>
                  <a:srgbClr val="666666"/>
                </a:solidFill>
                <a:latin typeface="Roboto Slab"/>
              </a:rPr>
              <a:t>)</a:t>
            </a:r>
            <a:r>
              <a:rPr lang="ko-KR" altLang="en-US" sz="2800" dirty="0">
                <a:solidFill>
                  <a:srgbClr val="666666"/>
                </a:solidFill>
                <a:latin typeface="Roboto Slab"/>
              </a:rPr>
              <a:t> 명사처럼 쓰여 주어나 목적어 역할</a:t>
            </a:r>
            <a:endParaRPr lang="en-US" altLang="ko-KR" sz="2800" dirty="0">
              <a:solidFill>
                <a:srgbClr val="666666"/>
              </a:solidFill>
              <a:latin typeface="Roboto Slab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8BAE2284-EB52-634F-A9E5-47E1D12FE77D}"/>
              </a:ext>
            </a:extLst>
          </p:cNvPr>
          <p:cNvSpPr txBox="1"/>
          <p:nvPr/>
        </p:nvSpPr>
        <p:spPr>
          <a:xfrm>
            <a:off x="17015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18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057D4C-5DEC-1E45-B354-7DC5F399B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9BC58066-F134-2142-8E1C-AE5DDAC1C42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357C4C7-C0AF-6049-9557-DB88484A6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036496" cy="6165304"/>
          </a:xfrm>
        </p:spPr>
      </p:pic>
      <p:sp>
        <p:nvSpPr>
          <p:cNvPr id="3" name="Rectangle 2"/>
          <p:cNvSpPr/>
          <p:nvPr/>
        </p:nvSpPr>
        <p:spPr>
          <a:xfrm>
            <a:off x="4427984" y="3082652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읽는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2200" y="3861048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준비하는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52120" y="5157192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입</a:t>
            </a:r>
            <a:r>
              <a:rPr lang="ko-KR" altLang="en-US" dirty="0" smtClean="0">
                <a:solidFill>
                  <a:srgbClr val="FF0000"/>
                </a:solidFill>
              </a:rPr>
              <a:t>는 것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5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CCE0B4-EBC8-A74D-A129-C9C169E4C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2" y="0"/>
            <a:ext cx="912676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듣고 말해 봐요 </a:t>
            </a:r>
            <a:r>
              <a:rPr lang="en-US" altLang="ko-KR" dirty="0"/>
              <a:t> P. 112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0333C059-6924-E143-8367-956F38F6CA0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12F973A-CA0D-8C42-8EE0-4552E9A4A8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"/>
          <a:stretch/>
        </p:blipFill>
        <p:spPr>
          <a:xfrm>
            <a:off x="132551" y="855952"/>
            <a:ext cx="8878898" cy="5461054"/>
          </a:xfrm>
        </p:spPr>
      </p:pic>
      <p:pic>
        <p:nvPicPr>
          <p:cNvPr id="10" name="Track 038.mp3" descr="Track 038.mp3">
            <a:hlinkClick r:id="" action="ppaction://media"/>
            <a:extLst>
              <a:ext uri="{FF2B5EF4-FFF2-40B4-BE49-F238E27FC236}">
                <a16:creationId xmlns:a16="http://schemas.microsoft.com/office/drawing/2014/main" xmlns="" id="{C8916A91-8D62-5244-9743-44A27F6DA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3151"/>
            <a:ext cx="812800" cy="812800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1113476" y="4237587"/>
            <a:ext cx="245913" cy="2459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36432" y="2636912"/>
            <a:ext cx="643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‘</a:t>
            </a:r>
            <a:r>
              <a:rPr lang="ko-KR" altLang="en-US" dirty="0" smtClean="0">
                <a:solidFill>
                  <a:srgbClr val="FF0000"/>
                </a:solidFill>
              </a:rPr>
              <a:t>꿈 찾기 프로젝트</a:t>
            </a:r>
            <a:r>
              <a:rPr lang="en-US" altLang="ko-KR" dirty="0" smtClean="0">
                <a:solidFill>
                  <a:srgbClr val="FF0000"/>
                </a:solidFill>
              </a:rPr>
              <a:t>’</a:t>
            </a:r>
            <a:r>
              <a:rPr lang="ko-KR" altLang="en-US" dirty="0" smtClean="0">
                <a:solidFill>
                  <a:srgbClr val="FF0000"/>
                </a:solidFill>
              </a:rPr>
              <a:t>를 하기 위해서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8832" y="4851314"/>
            <a:ext cx="643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노력하는 사람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94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20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3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63B27F-7121-8645-9C53-50D2890C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C2A5D2B-7C1A-FF45-8761-06D64FCCE89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EB54264-8C70-6C46-A04A-91BFAC567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" y="116632"/>
            <a:ext cx="9113858" cy="6048672"/>
          </a:xfr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xmlns="" id="{668C9086-5F66-F44E-831E-1D4E84AFB996}"/>
              </a:ext>
            </a:extLst>
          </p:cNvPr>
          <p:cNvSpPr/>
          <p:nvPr/>
        </p:nvSpPr>
        <p:spPr>
          <a:xfrm>
            <a:off x="7164288" y="404664"/>
            <a:ext cx="1522512" cy="20786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꿈이 뭐야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4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8E5EFB6E-59A9-D843-AD1E-4A4FE12F443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1AA196BE-97ED-4E47-9728-BD105C613F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74208"/>
            <a:ext cx="8784975" cy="557748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ABA1DC8-20A4-374B-B0DD-F8A6A297DB26}"/>
              </a:ext>
            </a:extLst>
          </p:cNvPr>
          <p:cNvSpPr txBox="1"/>
          <p:nvPr/>
        </p:nvSpPr>
        <p:spPr>
          <a:xfrm>
            <a:off x="0" y="16424"/>
            <a:ext cx="9144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3200" dirty="0"/>
              <a:t>        </a:t>
            </a:r>
            <a:r>
              <a:rPr lang="ko-KR" altLang="en-US" sz="3200" dirty="0"/>
              <a:t>    </a:t>
            </a:r>
            <a:r>
              <a:rPr lang="ko-KR" altLang="en-US" sz="3200" dirty="0" smtClean="0"/>
              <a:t>읽어 봐요    </a:t>
            </a:r>
            <a:r>
              <a:rPr lang="en-US" altLang="ko-KR" sz="2800" dirty="0"/>
              <a:t>P. 113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85890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360040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13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ko-KR" altLang="en-US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제가 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뭘 제일 좋아하는지 아세요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‘Do you know what I like best?’</a:t>
            </a: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7504" y="4293096"/>
            <a:ext cx="9036496" cy="194421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는지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알다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모르다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–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 것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2F49CF-0233-3545-89D1-7EBF8B7A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084"/>
            <a:ext cx="91440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/>
              <a:t>써 봐요</a:t>
            </a:r>
            <a:r>
              <a:rPr lang="en-US" altLang="ko-KR" dirty="0" smtClean="0"/>
              <a:t> </a:t>
            </a:r>
            <a:r>
              <a:rPr lang="en-US" altLang="ko-KR" sz="3600" dirty="0"/>
              <a:t>(</a:t>
            </a:r>
            <a:r>
              <a:rPr lang="ko-KR" altLang="en-US" sz="3600" dirty="0"/>
              <a:t>숙제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BBF134FC-7EC1-0043-A280-70285776DFB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16F4DB0-7B02-D745-A786-147DC3858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052736"/>
            <a:ext cx="8712968" cy="5112568"/>
          </a:xfrm>
        </p:spPr>
      </p:pic>
      <p:sp>
        <p:nvSpPr>
          <p:cNvPr id="3" name="Oval 2"/>
          <p:cNvSpPr/>
          <p:nvPr/>
        </p:nvSpPr>
        <p:spPr>
          <a:xfrm>
            <a:off x="6213240" y="1469840"/>
            <a:ext cx="245913" cy="2459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ultiply 3"/>
          <p:cNvSpPr/>
          <p:nvPr/>
        </p:nvSpPr>
        <p:spPr>
          <a:xfrm>
            <a:off x="6087482" y="2204864"/>
            <a:ext cx="497427" cy="360040"/>
          </a:xfrm>
          <a:prstGeom prst="mathMultiply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13240" y="1895505"/>
            <a:ext cx="245913" cy="2459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11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E0D1C-F6B8-2440-AA6D-496C0E0A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03ADF685-3590-3F41-9B73-3A1AA01424C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7226BCA-D859-9348-9BE0-A5A3289D60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88640"/>
            <a:ext cx="8291263" cy="6120680"/>
          </a:xfrm>
        </p:spPr>
      </p:pic>
    </p:spTree>
    <p:extLst>
      <p:ext uri="{BB962C8B-B14F-4D97-AF65-F5344CB8AC3E}">
        <p14:creationId xmlns:p14="http://schemas.microsoft.com/office/powerpoint/2010/main" val="30356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B65AC9-2225-1640-9B9D-E93D12187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83E9FEDF-B009-F94B-A038-922BD647012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tree&#10;&#10;Description automatically generated">
            <a:extLst>
              <a:ext uri="{FF2B5EF4-FFF2-40B4-BE49-F238E27FC236}">
                <a16:creationId xmlns:a16="http://schemas.microsoft.com/office/drawing/2014/main" xmlns="" id="{CE5A310B-CFFA-0A4E-8BF5-C026F8CB3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274638"/>
            <a:ext cx="8856984" cy="416247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958831-9665-8E41-946D-C02DABD625AB}"/>
              </a:ext>
            </a:extLst>
          </p:cNvPr>
          <p:cNvSpPr txBox="1"/>
          <p:nvPr/>
        </p:nvSpPr>
        <p:spPr>
          <a:xfrm>
            <a:off x="323528" y="5102022"/>
            <a:ext cx="8568952" cy="5539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000" dirty="0"/>
              <a:t>활동</a:t>
            </a:r>
            <a:r>
              <a:rPr lang="en-US" altLang="ko-KR" sz="3000" dirty="0"/>
              <a:t>:</a:t>
            </a:r>
            <a:r>
              <a:rPr lang="ko-KR" altLang="en-US" sz="3000" dirty="0"/>
              <a:t> 친구들과 선생님과 얘기해 보세요</a:t>
            </a:r>
            <a:r>
              <a:rPr lang="en-US" altLang="ko-KR" sz="3000" dirty="0" smtClean="0"/>
              <a:t>.</a:t>
            </a:r>
            <a:endParaRPr lang="en-US" altLang="ko-KR" sz="3000" dirty="0"/>
          </a:p>
        </p:txBody>
      </p:sp>
    </p:spTree>
    <p:extLst>
      <p:ext uri="{BB962C8B-B14F-4D97-AF65-F5344CB8AC3E}">
        <p14:creationId xmlns:p14="http://schemas.microsoft.com/office/powerpoint/2010/main" val="28317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068A7B-0DD4-2049-BDA8-D3B98004D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74638"/>
            <a:ext cx="7632848" cy="7060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문화를 배워요  </a:t>
            </a:r>
            <a:r>
              <a:rPr lang="en-US" altLang="ko-KR" dirty="0"/>
              <a:t>P. 115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43DCBAB8-CD0C-AD46-9933-FFCE3FC2AA7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8BA97449-BD15-6C49-846A-1D24F2796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712968" cy="5298971"/>
          </a:xfrm>
        </p:spPr>
      </p:pic>
    </p:spTree>
    <p:extLst>
      <p:ext uri="{BB962C8B-B14F-4D97-AF65-F5344CB8AC3E}">
        <p14:creationId xmlns:p14="http://schemas.microsoft.com/office/powerpoint/2010/main" val="82107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18D2C9-B042-7B46-96C0-4F598E3E7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3DBF4EEA-04E3-5546-87A6-2F420190767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F1273E1F-FB3A-4D49-9EA4-59FE2CF1C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6261"/>
            <a:ext cx="8435280" cy="5456612"/>
          </a:xfr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xmlns="" id="{487E4B9C-EC6B-4945-884C-8AA03B0A4338}"/>
              </a:ext>
            </a:extLst>
          </p:cNvPr>
          <p:cNvSpPr/>
          <p:nvPr/>
        </p:nvSpPr>
        <p:spPr>
          <a:xfrm>
            <a:off x="5148064" y="1384424"/>
            <a:ext cx="3538736" cy="1828551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여러분은 커서 뭐가 되고 싶으세요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08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1140D-D2D7-F14B-BBB1-43F4BF89FA3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나의 장래 직업에 대해서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E325BB-8955-C047-BD36-99F763371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꿈과 장래희망에 대한 영상을 보세요</a:t>
            </a:r>
            <a:r>
              <a:rPr lang="en-US" altLang="ko-KR" dirty="0"/>
              <a:t>.</a:t>
            </a:r>
          </a:p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https://www.youtube.com/watch?v=TKPrGCbiYmY</a:t>
            </a:r>
            <a:endParaRPr lang="en-US" sz="2400" dirty="0"/>
          </a:p>
        </p:txBody>
      </p:sp>
      <p:pic>
        <p:nvPicPr>
          <p:cNvPr id="5" name="Picture 4" descr="A picture containing table, clock, desk, computer&#10;&#10;Description automatically generated">
            <a:extLst>
              <a:ext uri="{FF2B5EF4-FFF2-40B4-BE49-F238E27FC236}">
                <a16:creationId xmlns:a16="http://schemas.microsoft.com/office/drawing/2014/main" xmlns="" id="{545AF814-F39F-5943-BFE3-9AD8CD629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1" y="2768674"/>
            <a:ext cx="7980408" cy="35400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706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1140D-D2D7-F14B-BBB1-43F4BF89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30804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나의 장래 직업에 대해서 </a:t>
            </a:r>
            <a:r>
              <a:rPr lang="en-US" altLang="ko-KR" sz="3200" dirty="0"/>
              <a:t>(</a:t>
            </a:r>
            <a:r>
              <a:rPr lang="ko-KR" altLang="en-US" sz="3200" dirty="0"/>
              <a:t>쓰기 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E325BB-8955-C047-BD36-99F763371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93096"/>
            <a:ext cx="8435280" cy="24482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ko-KR" altLang="en-US" sz="1800" dirty="0"/>
              <a:t>아픈 사람을 치료하는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AutoNum type="arabicPeriod"/>
            </a:pPr>
            <a:r>
              <a:rPr lang="ko-KR" altLang="en-US" sz="1800" dirty="0"/>
              <a:t>비행기를 운전하는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AutoNum type="arabicPeriod"/>
            </a:pPr>
            <a:r>
              <a:rPr lang="ko-KR" altLang="en-US" sz="1800" dirty="0"/>
              <a:t>나쁜 사람을 잡아 </a:t>
            </a:r>
            <a:r>
              <a:rPr lang="ko-KR" altLang="en-US" sz="1800" dirty="0" smtClean="0"/>
              <a:t>혼내 주고 </a:t>
            </a:r>
            <a:r>
              <a:rPr lang="ko-KR" altLang="en-US" sz="1800" dirty="0"/>
              <a:t>착한 사람을 도와주는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AutoNum type="arabicPeriod"/>
            </a:pPr>
            <a:r>
              <a:rPr lang="ko-KR" altLang="en-US" sz="1800" dirty="0"/>
              <a:t>학교에서 학생들에게 가르치는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AutoNum type="arabicPeriod"/>
            </a:pPr>
            <a:r>
              <a:rPr lang="ko-KR" altLang="en-US" sz="1800" dirty="0"/>
              <a:t>아름다운 노래를 부르는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AutoNum type="arabicPeriod"/>
            </a:pPr>
            <a:r>
              <a:rPr lang="ko-KR" altLang="en-US" sz="1800" dirty="0"/>
              <a:t>병원에서 의사를 도와 일하면서 환자를 돕는 직업은 뭘까요</a:t>
            </a:r>
            <a:r>
              <a:rPr lang="en-US" altLang="ko-KR" sz="1800" dirty="0"/>
              <a:t>?</a:t>
            </a:r>
          </a:p>
          <a:p>
            <a:pPr marL="514350" indent="-514350">
              <a:buFontTx/>
              <a:buAutoNum type="arabicPeriod"/>
            </a:pPr>
            <a:r>
              <a:rPr lang="ko-KR" altLang="en-US" sz="1800" dirty="0"/>
              <a:t>이 영상에서 소개하는 다른 </a:t>
            </a:r>
            <a:r>
              <a:rPr lang="ko-KR" altLang="en-US" sz="1800" dirty="0" err="1"/>
              <a:t>직업들에는</a:t>
            </a:r>
            <a:r>
              <a:rPr lang="ko-KR" altLang="en-US" sz="1800" dirty="0"/>
              <a:t> 또 어떤 것들이 있나요</a:t>
            </a:r>
            <a:r>
              <a:rPr lang="en-US" altLang="ko-KR" sz="1800" dirty="0"/>
              <a:t>?</a:t>
            </a:r>
            <a:r>
              <a:rPr lang="ko-KR" altLang="en-US" sz="1800" dirty="0"/>
              <a:t> </a:t>
            </a:r>
            <a:r>
              <a:rPr lang="en-US" altLang="ko-KR" sz="1800" dirty="0"/>
              <a:t>(3</a:t>
            </a:r>
            <a:r>
              <a:rPr lang="ko-KR" altLang="en-US" sz="1800" dirty="0" err="1"/>
              <a:t>개이상</a:t>
            </a:r>
            <a:r>
              <a:rPr lang="en-US" altLang="ko-KR" sz="1800" dirty="0"/>
              <a:t>)</a:t>
            </a:r>
          </a:p>
          <a:p>
            <a:pPr marL="514350" indent="-514350">
              <a:buAutoNum type="arabicPeriod"/>
            </a:pPr>
            <a:endParaRPr lang="en-US" altLang="ko-KR" sz="1600" dirty="0"/>
          </a:p>
        </p:txBody>
      </p:sp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xmlns="" id="{E0B12374-3808-8E4D-A675-50AC76490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76503"/>
            <a:ext cx="536459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199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/>
              <a:t>단어 복습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612" y="2204864"/>
            <a:ext cx="8229600" cy="262088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13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“</a:t>
            </a:r>
            <a:r>
              <a:rPr kumimoji="1" lang="ko-KR" altLang="en-US" dirty="0"/>
              <a:t>제가 뭘 제일 좋아하는지 아세요</a:t>
            </a:r>
            <a:r>
              <a:rPr kumimoji="1" lang="en-US" altLang="ko-KR" dirty="0"/>
              <a:t>?”</a:t>
            </a:r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http://</a:t>
            </a:r>
            <a:r>
              <a:rPr kumimoji="1" lang="en-US" altLang="ko-KR" dirty="0" smtClean="0">
                <a:hlinkClick r:id="rId2"/>
              </a:rPr>
              <a:t>gg.gg/i6kh3</a:t>
            </a: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86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56" y="237140"/>
            <a:ext cx="8784976" cy="778098"/>
          </a:xfrm>
          <a:solidFill>
            <a:srgbClr val="00B0F0"/>
          </a:solidFill>
        </p:spPr>
        <p:txBody>
          <a:bodyPr/>
          <a:lstStyle/>
          <a:p>
            <a:r>
              <a:rPr lang="en-US" dirty="0"/>
              <a:t>Workbook P</a:t>
            </a:r>
            <a:r>
              <a:rPr lang="en-US" dirty="0" smtClean="0"/>
              <a:t>. 48-51 </a:t>
            </a:r>
            <a:r>
              <a:rPr lang="en-US" sz="3600" dirty="0"/>
              <a:t>(</a:t>
            </a:r>
            <a:r>
              <a:rPr lang="ko-KR" altLang="en-US" sz="3600" dirty="0"/>
              <a:t>숙제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92AD8FC-1314-3346-93BB-D9F056D17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784976" cy="5001419"/>
          </a:xfrm>
        </p:spPr>
      </p:pic>
      <p:sp>
        <p:nvSpPr>
          <p:cNvPr id="8" name="Oval 7"/>
          <p:cNvSpPr/>
          <p:nvPr/>
        </p:nvSpPr>
        <p:spPr>
          <a:xfrm>
            <a:off x="5004048" y="39330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305630" y="4610619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99935" y="5288182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85F443-572A-5F46-9251-77665791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E4F995E-FE5A-5542-BFA8-A9104E160752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CC70284-745E-1E43-B45D-48A18F93F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369184"/>
            <a:ext cx="8712968" cy="611963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F074161-E61C-DA41-8F8D-8353C452C1C6}"/>
              </a:ext>
            </a:extLst>
          </p:cNvPr>
          <p:cNvSpPr txBox="1"/>
          <p:nvPr/>
        </p:nvSpPr>
        <p:spPr>
          <a:xfrm>
            <a:off x="3093934" y="1360265"/>
            <a:ext cx="1755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화가가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5C5E95A-7B3C-084D-9BD2-738D76414894}"/>
              </a:ext>
            </a:extLst>
          </p:cNvPr>
          <p:cNvSpPr txBox="1"/>
          <p:nvPr/>
        </p:nvSpPr>
        <p:spPr>
          <a:xfrm>
            <a:off x="2903290" y="2561236"/>
            <a:ext cx="17922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 </a:t>
            </a:r>
            <a:r>
              <a:rPr lang="ko-KR" altLang="en-US" b="1" smtClean="0">
                <a:solidFill>
                  <a:srgbClr val="FF0000"/>
                </a:solidFill>
              </a:rPr>
              <a:t>음악가가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126FE11-356D-B842-9D54-DA61FF71A934}"/>
              </a:ext>
            </a:extLst>
          </p:cNvPr>
          <p:cNvSpPr txBox="1"/>
          <p:nvPr/>
        </p:nvSpPr>
        <p:spPr>
          <a:xfrm>
            <a:off x="2794359" y="4231464"/>
            <a:ext cx="19259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공무원이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3AF593-836F-684A-B5BE-DDF676826F98}"/>
              </a:ext>
            </a:extLst>
          </p:cNvPr>
          <p:cNvSpPr txBox="1"/>
          <p:nvPr/>
        </p:nvSpPr>
        <p:spPr>
          <a:xfrm>
            <a:off x="2621478" y="5497544"/>
            <a:ext cx="21184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연구원이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/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과학자가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7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108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3CD54BC6-9EB9-D944-A7E4-1E82A93A3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" y="764704"/>
            <a:ext cx="9090837" cy="5361459"/>
          </a:xfr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16385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3621A-D9C4-8346-A6FB-78F175B35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5D8B431-48F8-7543-996C-4989936B5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55" y="6532"/>
            <a:ext cx="8363271" cy="630278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AB341CA-714E-EA4B-8440-05106888C5F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49663B-2896-3646-81DA-79D48DADDF20}"/>
              </a:ext>
            </a:extLst>
          </p:cNvPr>
          <p:cNvSpPr txBox="1"/>
          <p:nvPr/>
        </p:nvSpPr>
        <p:spPr>
          <a:xfrm>
            <a:off x="3817370" y="3861048"/>
            <a:ext cx="231211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언제까지인지 알아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A6B23C7-5C15-DB41-BF54-ACF181274BE3}"/>
              </a:ext>
            </a:extLst>
          </p:cNvPr>
          <p:cNvSpPr txBox="1"/>
          <p:nvPr/>
        </p:nvSpPr>
        <p:spPr>
          <a:xfrm>
            <a:off x="3275856" y="4762212"/>
            <a:ext cx="352839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어떻게 하늘을 날 수 있는지 알아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2CBA96-F6B0-894D-BE2D-40F70CAC0677}"/>
              </a:ext>
            </a:extLst>
          </p:cNvPr>
          <p:cNvSpPr txBox="1"/>
          <p:nvPr/>
        </p:nvSpPr>
        <p:spPr>
          <a:xfrm>
            <a:off x="4355976" y="5554300"/>
            <a:ext cx="360040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무엇을 가지고 가야 하는지 알아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7398DB-642A-4D4F-92B0-9A908B5BD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29D9C59F-FC70-2840-A987-04C0F5FE7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8" y="116632"/>
            <a:ext cx="8568952" cy="6009531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B76F8B81-0B48-C84A-B869-4FF1FCA06CF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13777D-C8D6-7B41-8530-2FE110166E48}"/>
              </a:ext>
            </a:extLst>
          </p:cNvPr>
          <p:cNvSpPr txBox="1"/>
          <p:nvPr/>
        </p:nvSpPr>
        <p:spPr>
          <a:xfrm>
            <a:off x="4716016" y="2645219"/>
            <a:ext cx="20162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걸리는지 알아요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F72C57-D7B8-7540-A323-F90604424191}"/>
              </a:ext>
            </a:extLst>
          </p:cNvPr>
          <p:cNvSpPr txBox="1"/>
          <p:nvPr/>
        </p:nvSpPr>
        <p:spPr>
          <a:xfrm>
            <a:off x="3203848" y="3725339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만들었는지 알아요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FDC06C-DFF6-9A4D-B279-7B2808A8EC0E}"/>
              </a:ext>
            </a:extLst>
          </p:cNvPr>
          <p:cNvSpPr txBox="1"/>
          <p:nvPr/>
        </p:nvSpPr>
        <p:spPr>
          <a:xfrm>
            <a:off x="4067944" y="4867240"/>
            <a:ext cx="187220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푸는지 알아요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F8A15-8082-E64E-803F-485B6156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2D62C3D-13D3-BD44-BB8D-C907D11AF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07288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D9E573F0-2C15-0F4F-A06C-7F12BF92EFDE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2534601-BCCB-3F46-B8E6-6C2F01490BC9}"/>
              </a:ext>
            </a:extLst>
          </p:cNvPr>
          <p:cNvSpPr txBox="1"/>
          <p:nvPr/>
        </p:nvSpPr>
        <p:spPr>
          <a:xfrm>
            <a:off x="3131840" y="3155452"/>
            <a:ext cx="115212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찍는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183D98B-F810-6C4E-B747-73221E91940F}"/>
              </a:ext>
            </a:extLst>
          </p:cNvPr>
          <p:cNvSpPr txBox="1"/>
          <p:nvPr/>
        </p:nvSpPr>
        <p:spPr>
          <a:xfrm>
            <a:off x="3419872" y="3684220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잘 하는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AE2983-B252-414E-825E-B44FA7C85E0F}"/>
              </a:ext>
            </a:extLst>
          </p:cNvPr>
          <p:cNvSpPr txBox="1"/>
          <p:nvPr/>
        </p:nvSpPr>
        <p:spPr>
          <a:xfrm>
            <a:off x="1691680" y="4955652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쉬</a:t>
            </a:r>
            <a:r>
              <a:rPr lang="ko-KR" altLang="en-US" dirty="0" smtClean="0">
                <a:solidFill>
                  <a:srgbClr val="FF0000"/>
                </a:solidFill>
              </a:rPr>
              <a:t>는 </a:t>
            </a:r>
            <a:r>
              <a:rPr lang="ko-KR" altLang="en-US" dirty="0">
                <a:solidFill>
                  <a:srgbClr val="FF0000"/>
                </a:solidFill>
              </a:rPr>
              <a:t>것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9B3A54-F970-D348-9E54-FFD3BFE1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F25925A0-B631-9142-8569-34DA228425F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91AF3E6-8B62-2C4D-B1C1-874915187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1" cy="604867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F970930-B10D-E941-B47F-CDAC44F8A870}"/>
              </a:ext>
            </a:extLst>
          </p:cNvPr>
          <p:cNvSpPr txBox="1"/>
          <p:nvPr/>
        </p:nvSpPr>
        <p:spPr>
          <a:xfrm>
            <a:off x="2483768" y="2505252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버리는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6AE330-D05F-CB4F-A8DC-5DCBC9D4797E}"/>
              </a:ext>
            </a:extLst>
          </p:cNvPr>
          <p:cNvSpPr txBox="1"/>
          <p:nvPr/>
        </p:nvSpPr>
        <p:spPr>
          <a:xfrm>
            <a:off x="1763688" y="3640976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모르는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63C2A86-D3C3-EB42-AF35-833C8B909757}"/>
              </a:ext>
            </a:extLst>
          </p:cNvPr>
          <p:cNvSpPr txBox="1"/>
          <p:nvPr/>
        </p:nvSpPr>
        <p:spPr>
          <a:xfrm>
            <a:off x="3851920" y="4780746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만드는 것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45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A44CB-3AAF-A448-948A-976258F0D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xmlns="" id="{CCC6604F-01BD-2B47-AC37-3807FB55A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4638"/>
            <a:ext cx="8496943" cy="5808117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7657BEF-36BC-0546-9C2E-E71B47C5F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DE5CC368-9EAF-6F4A-81E5-7CB08C11291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95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CF1DCB8-C72B-6D47-976F-C0BBC9852AB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재미있는</a:t>
            </a:r>
            <a:r>
              <a:rPr kumimoji="1" lang="ko-KR" altLang="en-US" dirty="0"/>
              <a:t> 전래동화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05F9423-43B4-794A-9ED6-4637CA6DB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041" y="1615853"/>
            <a:ext cx="8229600" cy="11087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>
                <a:solidFill>
                  <a:schemeClr val="tx1"/>
                </a:solidFill>
              </a:rPr>
              <a:t>&lt;</a:t>
            </a:r>
            <a:r>
              <a:rPr kumimoji="1" lang="x-none" altLang="en-US" dirty="0">
                <a:solidFill>
                  <a:schemeClr val="tx1"/>
                </a:solidFill>
              </a:rPr>
              <a:t>방귀시합</a:t>
            </a:r>
            <a:r>
              <a:rPr kumimoji="1" lang="en-US" altLang="x-none" dirty="0">
                <a:solidFill>
                  <a:schemeClr val="tx1"/>
                </a:solidFill>
              </a:rPr>
              <a:t>&gt;</a:t>
            </a:r>
          </a:p>
          <a:p>
            <a:pPr marL="0" indent="0">
              <a:buFontTx/>
              <a:buNone/>
              <a:defRPr/>
            </a:pPr>
            <a:r>
              <a:rPr lang="en-US" altLang="x-none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https://www.youtube.com/watch?v=QSbRCNGpw80</a:t>
            </a:r>
            <a:endParaRPr lang="en-US" altLang="x-none" sz="2400" dirty="0">
              <a:solidFill>
                <a:schemeClr val="tx1"/>
              </a:solidFill>
            </a:endParaRPr>
          </a:p>
          <a:p>
            <a:pPr marL="0" indent="0">
              <a:buFontTx/>
              <a:buNone/>
              <a:defRPr/>
            </a:pPr>
            <a:endParaRPr kumimoji="1" lang="en-US" altLang="x-none" sz="24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x-none" altLang="en-US" sz="2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E6E9DAA4-1397-3846-9087-E4B36B81367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E5CE989-CD9D-3740-A959-BA06FF633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41" y="3009114"/>
            <a:ext cx="8009917" cy="3051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EE534B6-6A6B-D748-91EC-5B69DE03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34" y="113066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방귀시합</a:t>
            </a:r>
            <a:r>
              <a:rPr kumimoji="1" lang="en-US" altLang="en-US" dirty="0"/>
              <a:t> </a:t>
            </a:r>
            <a:r>
              <a:rPr kumimoji="1" lang="en-US" altLang="en-US" sz="3200" dirty="0"/>
              <a:t>(</a:t>
            </a:r>
            <a:r>
              <a:rPr kumimoji="1" lang="ko-KR" altLang="en-US" sz="3200" dirty="0"/>
              <a:t>쓰기 숙제</a:t>
            </a:r>
            <a:r>
              <a:rPr kumimoji="1" lang="en-US" altLang="ko-KR" sz="3200" dirty="0"/>
              <a:t>)</a:t>
            </a:r>
            <a:endParaRPr kumimoji="1" lang="x-none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45E46BE-5EC6-3A4B-B0CD-CC5999274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sz="2400" dirty="0"/>
              <a:t>1.</a:t>
            </a:r>
            <a:r>
              <a:rPr kumimoji="1" lang="ko-KR" altLang="en-US" sz="2400" dirty="0"/>
              <a:t> </a:t>
            </a:r>
            <a:r>
              <a:rPr kumimoji="1" lang="ko-KR" altLang="en-US" sz="2400" dirty="0" err="1"/>
              <a:t>방귀시합</a:t>
            </a:r>
            <a:r>
              <a:rPr kumimoji="1" lang="en-US" altLang="ko-KR" sz="2400" dirty="0"/>
              <a:t>,</a:t>
            </a:r>
            <a:r>
              <a:rPr kumimoji="1" lang="ko-KR" altLang="en-US" sz="2400" dirty="0"/>
              <a:t> 전래동화에 나오는 새 단어 뜻을 알아봅시다</a:t>
            </a:r>
            <a:r>
              <a:rPr kumimoji="1" lang="en-US" altLang="ko-KR" sz="2400" dirty="0"/>
              <a:t>.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이웃 마을</a:t>
            </a:r>
            <a:r>
              <a:rPr kumimoji="1" lang="en-US" altLang="ko-KR" sz="2400" dirty="0"/>
              <a:t> 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시합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굴뚝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총각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빨래 방망이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/>
              <a:t>새우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400" dirty="0" smtClean="0"/>
              <a:t>가자미</a:t>
            </a:r>
            <a:endParaRPr kumimoji="1" lang="en-US" altLang="ko-KR" sz="2400" dirty="0" smtClean="0"/>
          </a:p>
          <a:p>
            <a:pPr marL="0" indent="0">
              <a:buNone/>
              <a:defRPr/>
            </a:pPr>
            <a:endParaRPr kumimoji="1" lang="en-US" altLang="ko-KR" sz="2400" dirty="0"/>
          </a:p>
          <a:p>
            <a:pPr marL="0" indent="0">
              <a:buFontTx/>
              <a:buNone/>
              <a:defRPr/>
            </a:pPr>
            <a:r>
              <a:rPr kumimoji="1" lang="en-US" altLang="ko-KR" sz="2400" dirty="0"/>
              <a:t>2.</a:t>
            </a:r>
            <a:r>
              <a:rPr kumimoji="1" lang="ko-KR" altLang="en-US" sz="2400" dirty="0"/>
              <a:t> 왜 새우의 등이 휘어지고</a:t>
            </a:r>
            <a:r>
              <a:rPr kumimoji="1" lang="en-US" altLang="ko-KR" sz="2400" dirty="0"/>
              <a:t>,</a:t>
            </a:r>
            <a:r>
              <a:rPr kumimoji="1" lang="ko-KR" altLang="en-US" sz="2400" dirty="0"/>
              <a:t> 왜 가자미의 눈이 한쪽으로 몰려졌는지 그 이유를 말해 보세요</a:t>
            </a:r>
            <a:r>
              <a:rPr kumimoji="1" lang="en-US" altLang="ko-KR" sz="2400" dirty="0"/>
              <a:t>.</a:t>
            </a:r>
            <a:r>
              <a:rPr kumimoji="1" lang="ko-KR" altLang="en-US" sz="2400" dirty="0"/>
              <a:t> </a:t>
            </a:r>
            <a:endParaRPr kumimoji="1" lang="en-US" altLang="ko-KR" sz="24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99C32AD-E48B-7045-BB31-6FCE17A93218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DFAC64AE-F69A-5043-9371-2AAF4E27C1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54931"/>
            <a:ext cx="3699561" cy="27481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7334"/>
            <a:ext cx="9133656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dirty="0"/>
              <a:t>(</a:t>
            </a:r>
            <a:r>
              <a:rPr kumimoji="1" lang="ko-KR" altLang="en-US" dirty="0"/>
              <a:t>숙제</a:t>
            </a:r>
            <a:r>
              <a:rPr kumimoji="1" lang="en-US" altLang="ko-KR" dirty="0"/>
              <a:t>)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72" y="1322122"/>
            <a:ext cx="8229600" cy="1143000"/>
          </a:xfr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kumimoji="1" lang="en-US" altLang="x-none" sz="2800" dirty="0"/>
              <a:t>l</a:t>
            </a:r>
            <a:r>
              <a:rPr kumimoji="1" lang="en-US" altLang="x-none" sz="2800" dirty="0" smtClean="0"/>
              <a:t>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 연습하고 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x-none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FD1B5BE-8551-324A-9EE2-D30BA5C26869}"/>
              </a:ext>
            </a:extLst>
          </p:cNvPr>
          <p:cNvSpPr txBox="1"/>
          <p:nvPr/>
        </p:nvSpPr>
        <p:spPr>
          <a:xfrm>
            <a:off x="107505" y="4372361"/>
            <a:ext cx="9046839" cy="184665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sz="1600" dirty="0"/>
              <a:t>l</a:t>
            </a:r>
            <a:r>
              <a:rPr lang="en-US" sz="1600" dirty="0" smtClean="0"/>
              <a:t>ingt.com</a:t>
            </a:r>
            <a:r>
              <a:rPr lang="ko-KR" altLang="en-US" sz="1600" dirty="0" smtClean="0"/>
              <a:t>으로 </a:t>
            </a:r>
            <a:r>
              <a:rPr lang="ko-KR" altLang="en-US" sz="1600" dirty="0"/>
              <a:t>들어가 </a:t>
            </a:r>
            <a:r>
              <a:rPr lang="en-US" sz="1600" dirty="0"/>
              <a:t>sign </a:t>
            </a:r>
            <a:r>
              <a:rPr lang="en-US" sz="1600" dirty="0" smtClean="0"/>
              <a:t>up</a:t>
            </a:r>
            <a:r>
              <a:rPr lang="ko-KR" altLang="en-US" sz="1600" dirty="0" smtClean="0"/>
              <a:t>을 </a:t>
            </a:r>
            <a:r>
              <a:rPr lang="ko-KR" altLang="en-US" sz="1600" dirty="0"/>
              <a:t>하시고 무료로 사용하시면서 각 반을 만들 수 있습니다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맨 위의 </a:t>
            </a:r>
            <a:r>
              <a:rPr lang="en-US" sz="1600" dirty="0" err="1" smtClean="0"/>
              <a:t>creat</a:t>
            </a:r>
            <a:r>
              <a:rPr lang="en-US" sz="1600" dirty="0" smtClean="0"/>
              <a:t> </a:t>
            </a:r>
            <a:r>
              <a:rPr lang="ko-KR" altLang="en-US" sz="1600" dirty="0" smtClean="0"/>
              <a:t>버튼을 </a:t>
            </a:r>
            <a:r>
              <a:rPr lang="ko-KR" altLang="en-US" sz="1600" dirty="0"/>
              <a:t>눌러 문제를 만드시고 선생님의 목소리를 녹음하시면 됩니다</a:t>
            </a:r>
            <a:r>
              <a:rPr lang="en-US" altLang="ko-KR" sz="1600" dirty="0"/>
              <a:t>.</a:t>
            </a:r>
            <a:r>
              <a:rPr lang="ko-KR" altLang="en-US" sz="1600" dirty="0"/>
              <a:t> 왼쪽의 다양한 </a:t>
            </a:r>
            <a:r>
              <a:rPr lang="ko-KR" altLang="en-US" sz="1600" dirty="0" err="1"/>
              <a:t>기능바를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드랙해서</a:t>
            </a:r>
            <a:r>
              <a:rPr lang="ko-KR" altLang="en-US" sz="1600" dirty="0"/>
              <a:t> 오른쪽 새로 만들 화면으로 가지고 오시면 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마이크 사인을 누르시면 선생님 목소리가 녹음되고 그 다음에 학생들이 녹음하도록 </a:t>
            </a:r>
            <a:r>
              <a:rPr lang="en-US" sz="1600" dirty="0"/>
              <a:t>Speak </a:t>
            </a:r>
            <a:r>
              <a:rPr lang="ko-KR" altLang="en-US" sz="1600" dirty="0"/>
              <a:t>버튼을 끌어서 밑에 두면 자연스럽게 듣기 말하기 문제가 완성됩니다</a:t>
            </a:r>
            <a:r>
              <a:rPr lang="en-US" altLang="ko-KR" sz="1600" dirty="0"/>
              <a:t>. </a:t>
            </a:r>
            <a:r>
              <a:rPr lang="ko-KR" altLang="en-US" sz="1600" dirty="0"/>
              <a:t>영상도 그림도 삽입이 가능합니다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그리고 학생들은 따로 </a:t>
            </a:r>
            <a:r>
              <a:rPr lang="en-US" sz="1600" dirty="0"/>
              <a:t>sign up </a:t>
            </a:r>
            <a:r>
              <a:rPr lang="ko-KR" altLang="en-US" sz="1600" dirty="0"/>
              <a:t>을 하지 않고도 자연스럽게 들어올 수 있습니다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  <a:r>
              <a:rPr lang="en-US" altLang="ko-KR" sz="1600" dirty="0"/>
              <a:t>(</a:t>
            </a:r>
            <a:r>
              <a:rPr lang="ko-KR" altLang="en-US" sz="1600" dirty="0"/>
              <a:t>문제 만드는데 </a:t>
            </a:r>
            <a:r>
              <a:rPr lang="en-US" altLang="ko-KR" sz="1600" dirty="0"/>
              <a:t>10</a:t>
            </a:r>
            <a:r>
              <a:rPr lang="ko-KR" altLang="en-US" sz="1600" dirty="0"/>
              <a:t>분 정도의 짧은 시간 소요</a:t>
            </a:r>
            <a:r>
              <a:rPr lang="en-US" altLang="ko-KR" sz="1600" dirty="0"/>
              <a:t>)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C00B266-082C-8142-A035-D91152D94F65}"/>
              </a:ext>
            </a:extLst>
          </p:cNvPr>
          <p:cNvSpPr txBox="1"/>
          <p:nvPr/>
        </p:nvSpPr>
        <p:spPr>
          <a:xfrm>
            <a:off x="683568" y="30283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E6B461FF-87D9-7D48-BCC4-6AE8CE41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1" y="2636911"/>
            <a:ext cx="8928991" cy="151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5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7B291-E033-6044-9A62-2D8CD91E035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여러분의 꿈은 뭐예요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BE085AC0-504F-8547-A3C4-11B7E250F260}"/>
              </a:ext>
            </a:extLst>
          </p:cNvPr>
          <p:cNvSpPr/>
          <p:nvPr/>
        </p:nvSpPr>
        <p:spPr>
          <a:xfrm>
            <a:off x="457200" y="1682439"/>
            <a:ext cx="4258816" cy="4248472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en-US" sz="2000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52ED701B-8E81-F646-BF0C-3E7E00438085}"/>
              </a:ext>
            </a:extLst>
          </p:cNvPr>
          <p:cNvSpPr/>
          <p:nvPr/>
        </p:nvSpPr>
        <p:spPr>
          <a:xfrm>
            <a:off x="4802984" y="1682439"/>
            <a:ext cx="4017488" cy="374441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612179-FE1E-B646-8795-F98BE337E627}"/>
              </a:ext>
            </a:extLst>
          </p:cNvPr>
          <p:cNvSpPr txBox="1"/>
          <p:nvPr/>
        </p:nvSpPr>
        <p:spPr>
          <a:xfrm>
            <a:off x="2411760" y="2996952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/>
              <a:t>?</a:t>
            </a:r>
            <a:endParaRPr lang="en-US" sz="6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567D38-628A-BD41-BAF1-543439E39103}"/>
              </a:ext>
            </a:extLst>
          </p:cNvPr>
          <p:cNvSpPr txBox="1"/>
          <p:nvPr/>
        </p:nvSpPr>
        <p:spPr>
          <a:xfrm>
            <a:off x="6516216" y="3252677"/>
            <a:ext cx="7920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/>
              <a:t>?</a:t>
            </a:r>
            <a:endParaRPr lang="en-US" sz="6000" dirty="0"/>
          </a:p>
          <a:p>
            <a:endParaRPr lang="en-US" dirty="0"/>
          </a:p>
        </p:txBody>
      </p:sp>
      <p:pic>
        <p:nvPicPr>
          <p:cNvPr id="14" name="Content Placeholder 13" descr="Person eating">
            <a:extLst>
              <a:ext uri="{FF2B5EF4-FFF2-40B4-BE49-F238E27FC236}">
                <a16:creationId xmlns:a16="http://schemas.microsoft.com/office/drawing/2014/main" xmlns="" id="{522AF86F-095D-8441-8058-499E0921C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707904" y="5052712"/>
            <a:ext cx="2160240" cy="1400624"/>
          </a:xfrm>
        </p:spPr>
      </p:pic>
    </p:spTree>
    <p:extLst>
      <p:ext uri="{BB962C8B-B14F-4D97-AF65-F5344CB8AC3E}">
        <p14:creationId xmlns:p14="http://schemas.microsoft.com/office/powerpoint/2010/main" val="1935809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47665"/>
          </a:xfrm>
        </p:spPr>
        <p:txBody>
          <a:bodyPr anchor="ctr"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13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ko-KR" altLang="en-US" sz="2400" dirty="0"/>
              <a:t>    전래동화 </a:t>
            </a:r>
            <a:r>
              <a:rPr lang="en-US" altLang="ko-KR" sz="2400" dirty="0"/>
              <a:t>‘</a:t>
            </a:r>
            <a:r>
              <a:rPr lang="ko-KR" altLang="en-US" sz="2400" dirty="0" smtClean="0"/>
              <a:t>방귀시합</a:t>
            </a:r>
            <a:r>
              <a:rPr lang="en-US" altLang="ko-KR" sz="2400" dirty="0" smtClean="0"/>
              <a:t>’ </a:t>
            </a:r>
            <a:r>
              <a:rPr lang="ko-KR" altLang="en-US" sz="2400" dirty="0" smtClean="0"/>
              <a:t>영상 </a:t>
            </a:r>
            <a:r>
              <a:rPr lang="x-none" altLang="x-none" sz="2400" dirty="0"/>
              <a:t>질문에 답하기</a:t>
            </a:r>
            <a:endParaRPr lang="en-US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en-US" altLang="ko-KR" sz="2400" dirty="0"/>
              <a:t> (</a:t>
            </a:r>
            <a:r>
              <a:rPr lang="ko-KR" altLang="en-US" sz="2400" dirty="0"/>
              <a:t>미래의 나에게 편지</a:t>
            </a:r>
            <a:r>
              <a:rPr lang="en-US" altLang="ko-KR" sz="2400" dirty="0"/>
              <a:t>,</a:t>
            </a:r>
            <a:r>
              <a:rPr lang="ko-KR" altLang="en-US" sz="2400" dirty="0"/>
              <a:t> 직업 등</a:t>
            </a:r>
            <a:r>
              <a:rPr lang="en-US" altLang="ko-KR" sz="2400" dirty="0"/>
              <a:t>)</a:t>
            </a:r>
            <a:r>
              <a:rPr lang="x-none" altLang="x-none" sz="2400" dirty="0"/>
              <a:t> </a:t>
            </a:r>
            <a:r>
              <a:rPr lang="en-US" altLang="x-none" sz="2400" dirty="0"/>
              <a:t> 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ko-KR" altLang="en-US" sz="2400" dirty="0"/>
              <a:t>단어 공부하기</a:t>
            </a:r>
            <a:endParaRPr lang="en-US" altLang="ko-K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ko-KR" sz="2400" dirty="0"/>
              <a:t>    </a:t>
            </a:r>
            <a:r>
              <a:rPr lang="en-US" altLang="ko-KR" sz="2400" dirty="0">
                <a:hlinkClick r:id="rId2"/>
              </a:rPr>
              <a:t>http://</a:t>
            </a:r>
            <a:r>
              <a:rPr lang="en-US" altLang="ko-KR" sz="2400" dirty="0" err="1">
                <a:hlinkClick r:id="rId2"/>
              </a:rPr>
              <a:t>gg.gg</a:t>
            </a:r>
            <a:r>
              <a:rPr lang="en-US" altLang="ko-KR" sz="2400" dirty="0">
                <a:hlinkClick r:id="rId2"/>
              </a:rPr>
              <a:t>/i6kh3</a:t>
            </a:r>
            <a:endParaRPr lang="en-US" altLang="ko-K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 err="1" smtClean="0"/>
              <a:t>Lingt</a:t>
            </a:r>
            <a:r>
              <a:rPr lang="ko-KR" altLang="en-US" sz="2400" dirty="0" smtClean="0"/>
              <a:t>에서 </a:t>
            </a:r>
            <a:r>
              <a:rPr lang="en-US" altLang="ko-KR" sz="2400" dirty="0"/>
              <a:t>13</a:t>
            </a:r>
            <a:r>
              <a:rPr lang="ko-KR" altLang="en-US" sz="2400" dirty="0"/>
              <a:t>과 듣기</a:t>
            </a:r>
            <a:r>
              <a:rPr lang="en-US" altLang="ko-KR" sz="2400" dirty="0"/>
              <a:t>/</a:t>
            </a:r>
            <a:r>
              <a:rPr lang="ko-KR" altLang="en-US" sz="2400" dirty="0"/>
              <a:t>말하기 </a:t>
            </a:r>
            <a:r>
              <a:rPr lang="ko-KR" altLang="en-US" sz="2400" dirty="0" err="1"/>
              <a:t>숙제하기</a:t>
            </a:r>
            <a:endParaRPr lang="en-US" altLang="ko-K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48 - 51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(13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5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dirty="0" smtClean="0"/>
              <a:t> </a:t>
            </a:r>
            <a:r>
              <a:rPr lang="x-none" altLang="x-none" sz="2400" dirty="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 smtClean="0"/>
              <a:t>)</a:t>
            </a:r>
            <a:endParaRPr kumimoji="1" lang="en-US" altLang="en-US" sz="24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>
            <a:extLst>
              <a:ext uri="{FF2B5EF4-FFF2-40B4-BE49-F238E27FC236}">
                <a16:creationId xmlns:a16="http://schemas.microsoft.com/office/drawing/2014/main" xmlns="" id="{414F61D8-F213-9C4E-B21B-0B155C3B15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8291264" cy="850900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pPr algn="l"/>
            <a:r>
              <a:rPr kumimoji="1" lang="ko-KR" altLang="en-US" sz="2400" dirty="0" err="1"/>
              <a:t>영준이가</a:t>
            </a:r>
            <a:r>
              <a:rPr kumimoji="1" lang="ko-KR" altLang="en-US" sz="2400" dirty="0"/>
              <a:t> 아빠와 </a:t>
            </a:r>
            <a:r>
              <a:rPr kumimoji="1" lang="ko-KR" altLang="en-US" sz="2400" dirty="0" err="1"/>
              <a:t>영준이의</a:t>
            </a:r>
            <a:r>
              <a:rPr kumimoji="1" lang="ko-KR" altLang="en-US" sz="2400" dirty="0"/>
              <a:t> 꿈에 대해서 이야기하고 있어요</a:t>
            </a:r>
            <a:r>
              <a:rPr kumimoji="1" lang="en-US" altLang="ko-KR" sz="2400" dirty="0"/>
              <a:t>.</a:t>
            </a:r>
            <a:br>
              <a:rPr kumimoji="1" lang="en-US" altLang="ko-KR" sz="2400" dirty="0"/>
            </a:br>
            <a:r>
              <a:rPr kumimoji="1" lang="ko-KR" altLang="en-US" sz="2400" dirty="0" err="1"/>
              <a:t>영준이의</a:t>
            </a:r>
            <a:r>
              <a:rPr kumimoji="1" lang="ko-KR" altLang="en-US" sz="2400" dirty="0"/>
              <a:t> 꿈은 뭐예요</a:t>
            </a:r>
            <a:r>
              <a:rPr kumimoji="1" lang="en-US" altLang="ko-KR" sz="2400" dirty="0"/>
              <a:t>?</a:t>
            </a:r>
            <a:r>
              <a:rPr kumimoji="1" lang="ko-KR" altLang="en-US" sz="2400" dirty="0"/>
              <a:t> </a:t>
            </a:r>
            <a:r>
              <a:rPr kumimoji="1" lang="en-US" altLang="ko-KR" sz="2400" dirty="0"/>
              <a:t>(</a:t>
            </a:r>
            <a:r>
              <a:rPr kumimoji="1" lang="ko-KR" altLang="en-US" sz="2400" dirty="0"/>
              <a:t>잘 </a:t>
            </a:r>
            <a:r>
              <a:rPr kumimoji="1" lang="ko-KR" altLang="en-US" sz="2400" dirty="0" smtClean="0"/>
              <a:t>들어 보세요</a:t>
            </a:r>
            <a:r>
              <a:rPr kumimoji="1" lang="en-US" altLang="ko-KR" sz="2400" dirty="0"/>
              <a:t>.)</a:t>
            </a:r>
            <a:endParaRPr kumimoji="1" lang="en-US" altLang="en-US" sz="2400" i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C337840D-0494-2D45-A0C8-3B34608DEC0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Content Placeholder 1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25170F2-0A69-9843-822A-CA589B59A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5538"/>
            <a:ext cx="8928992" cy="5226169"/>
          </a:xfrm>
        </p:spPr>
      </p:pic>
      <p:pic>
        <p:nvPicPr>
          <p:cNvPr id="20" name="Track 037.mp3" descr="Track 037.mp3">
            <a:hlinkClick r:id="" action="ppaction://media"/>
            <a:extLst>
              <a:ext uri="{FF2B5EF4-FFF2-40B4-BE49-F238E27FC236}">
                <a16:creationId xmlns:a16="http://schemas.microsoft.com/office/drawing/2014/main" xmlns="" id="{FF6B4D9B-8B4E-314F-9AA3-CD830F114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1048" y="1079818"/>
            <a:ext cx="812800" cy="81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205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17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40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385"/>
            <a:ext cx="9108504" cy="12473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4824536"/>
          </a:xfr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>
                <a:solidFill>
                  <a:schemeClr val="tx1"/>
                </a:solidFill>
              </a:rPr>
              <a:t>참조 교재</a:t>
            </a: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1)</a:t>
            </a:r>
            <a:r>
              <a:rPr lang="ko-KR" altLang="en-US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dirty="0" smtClean="0">
                <a:solidFill>
                  <a:schemeClr val="tx1"/>
                </a:solidFill>
              </a:rPr>
              <a:t>3-2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영어권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Textbook and Workbook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dirty="0">
                <a:solidFill>
                  <a:schemeClr val="tx1"/>
                </a:solidFill>
              </a:rPr>
              <a:t>   </a:t>
            </a:r>
            <a:r>
              <a:rPr lang="en-US" altLang="ko-KR" dirty="0">
                <a:solidFill>
                  <a:schemeClr val="tx1"/>
                </a:solidFill>
              </a:rPr>
              <a:t>2)</a:t>
            </a:r>
            <a:r>
              <a:rPr lang="ko-KR" altLang="en-US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dirty="0">
                <a:solidFill>
                  <a:schemeClr val="tx1"/>
                </a:solidFill>
              </a:rPr>
              <a:t>3</a:t>
            </a:r>
            <a:r>
              <a:rPr lang="en-US" altLang="ko-KR" dirty="0" smtClean="0">
                <a:solidFill>
                  <a:schemeClr val="tx1"/>
                </a:solidFill>
              </a:rPr>
              <a:t>-2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범용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   </a:t>
            </a:r>
            <a:r>
              <a:rPr lang="en-US" altLang="ko-KR" dirty="0">
                <a:solidFill>
                  <a:schemeClr val="tx1"/>
                </a:solidFill>
              </a:rPr>
              <a:t>Textbook and Workbook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solidFill>
                  <a:schemeClr val="tx1"/>
                </a:solidFill>
              </a:rPr>
              <a:t>2.</a:t>
            </a:r>
            <a:r>
              <a:rPr lang="ko-KR" altLang="en-US" dirty="0">
                <a:solidFill>
                  <a:schemeClr val="tx1"/>
                </a:solidFill>
              </a:rPr>
              <a:t> 참조 자료</a:t>
            </a:r>
            <a:endParaRPr lang="en-US" altLang="ko-KR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KLEAR </a:t>
            </a:r>
            <a:r>
              <a:rPr lang="en-US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Textbook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➭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ko-KR" altLang="en-US" dirty="0">
                <a:solidFill>
                  <a:schemeClr val="tx1"/>
                </a:solidFill>
              </a:rPr>
              <a:t>이미지 </a:t>
            </a:r>
            <a:r>
              <a:rPr lang="ko-KR" altLang="en-US" dirty="0" smtClean="0">
                <a:solidFill>
                  <a:schemeClr val="tx1"/>
                </a:solidFill>
              </a:rPr>
              <a:t>출처  </a:t>
            </a:r>
            <a:r>
              <a:rPr lang="en-US" altLang="ko-KR" dirty="0">
                <a:solidFill>
                  <a:schemeClr val="tx1"/>
                </a:solidFill>
              </a:rPr>
              <a:t>➭  </a:t>
            </a:r>
            <a:r>
              <a:rPr lang="en-US" altLang="ko-KR" dirty="0" smtClean="0">
                <a:solidFill>
                  <a:schemeClr val="tx1"/>
                </a:solidFill>
              </a:rPr>
              <a:t>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solidFill>
                  <a:schemeClr val="tx1"/>
                </a:solidFill>
              </a:rPr>
              <a:t>4.</a:t>
            </a:r>
            <a:r>
              <a:rPr lang="ko-KR" altLang="en-US" dirty="0">
                <a:solidFill>
                  <a:schemeClr val="tx1"/>
                </a:solidFill>
              </a:rPr>
              <a:t> 영상 </a:t>
            </a:r>
            <a:r>
              <a:rPr lang="ko-KR" altLang="en-US" dirty="0" smtClean="0">
                <a:solidFill>
                  <a:schemeClr val="tx1"/>
                </a:solidFill>
              </a:rPr>
              <a:t>출처  </a:t>
            </a:r>
            <a:r>
              <a:rPr lang="en-US" altLang="ko-KR" dirty="0" smtClean="0">
                <a:solidFill>
                  <a:schemeClr val="tx1"/>
                </a:solidFill>
              </a:rPr>
              <a:t>➭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Youtube</a:t>
            </a:r>
            <a:endParaRPr lang="en-US" altLang="ko-KR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https://www.youtube.com/watch?v=TKPrGCbiYmY</a:t>
            </a:r>
            <a:endParaRPr lang="en-US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altLang="x-none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en-US" altLang="x-none" dirty="0" smtClean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www.youtube.com/watch?v=QSbRCNGpw80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741DF53C-004D-0440-B904-63341FE0EA88}"/>
              </a:ext>
            </a:extLst>
          </p:cNvPr>
          <p:cNvSpPr txBox="1"/>
          <p:nvPr/>
        </p:nvSpPr>
        <p:spPr>
          <a:xfrm>
            <a:off x="0" y="63618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73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7B291-E033-6044-9A62-2D8CD91E035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여러분의 꿈은 뭐예요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9" name="Content Placeholder 8" descr="Nervous face with no fill">
            <a:extLst>
              <a:ext uri="{FF2B5EF4-FFF2-40B4-BE49-F238E27FC236}">
                <a16:creationId xmlns:a16="http://schemas.microsoft.com/office/drawing/2014/main" xmlns="" id="{50B2FCF3-5E26-F84F-A32A-6F7FE8637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51920" y="5162752"/>
            <a:ext cx="1440159" cy="1440159"/>
          </a:xfr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xmlns="" id="{BE085AC0-504F-8547-A3C4-11B7E250F260}"/>
              </a:ext>
            </a:extLst>
          </p:cNvPr>
          <p:cNvSpPr/>
          <p:nvPr/>
        </p:nvSpPr>
        <p:spPr>
          <a:xfrm>
            <a:off x="457200" y="1682439"/>
            <a:ext cx="4258816" cy="4248472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2000" dirty="0"/>
              <a:t>의사</a:t>
            </a:r>
            <a:r>
              <a:rPr lang="en-US" altLang="ko-KR" sz="2000" dirty="0"/>
              <a:t>,</a:t>
            </a:r>
            <a:r>
              <a:rPr lang="ko-KR" altLang="en-US" sz="2000" dirty="0"/>
              <a:t> 선생님</a:t>
            </a:r>
            <a:r>
              <a:rPr lang="en-US" altLang="ko-KR" sz="2000" dirty="0"/>
              <a:t>,</a:t>
            </a:r>
            <a:r>
              <a:rPr lang="ko-KR" altLang="en-US" sz="2000" dirty="0"/>
              <a:t> 교수</a:t>
            </a:r>
            <a:r>
              <a:rPr lang="en-US" altLang="ko-KR" sz="2000" dirty="0"/>
              <a:t>,</a:t>
            </a:r>
            <a:r>
              <a:rPr lang="ko-KR" altLang="en-US" sz="2000" dirty="0"/>
              <a:t> 과학자</a:t>
            </a:r>
            <a:r>
              <a:rPr lang="en-US" altLang="ko-KR" sz="2000" dirty="0"/>
              <a:t>,</a:t>
            </a:r>
            <a:r>
              <a:rPr lang="ko-KR" altLang="en-US" sz="2000" dirty="0"/>
              <a:t> 조종사</a:t>
            </a:r>
            <a:r>
              <a:rPr lang="en-US" altLang="ko-KR" sz="2000" dirty="0"/>
              <a:t>,</a:t>
            </a:r>
            <a:r>
              <a:rPr lang="ko-KR" altLang="en-US" sz="2000" dirty="0"/>
              <a:t> 건축가</a:t>
            </a:r>
            <a:r>
              <a:rPr lang="en-US" altLang="ko-KR" sz="2000" dirty="0"/>
              <a:t>,</a:t>
            </a:r>
            <a:r>
              <a:rPr lang="ko-KR" altLang="en-US" sz="2000" dirty="0"/>
              <a:t> 음악가</a:t>
            </a:r>
            <a:r>
              <a:rPr lang="en-US" altLang="ko-KR" sz="2000" dirty="0"/>
              <a:t>,</a:t>
            </a:r>
            <a:r>
              <a:rPr lang="ko-KR" altLang="en-US" sz="2000" dirty="0"/>
              <a:t> 화가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공무원</a:t>
            </a:r>
            <a:r>
              <a:rPr lang="en-US" altLang="ko-KR" sz="2000" dirty="0"/>
              <a:t>,</a:t>
            </a:r>
            <a:r>
              <a:rPr lang="ko-KR" altLang="en-US" sz="2000" dirty="0"/>
              <a:t> 회사원 </a:t>
            </a:r>
            <a:endParaRPr lang="en-US" sz="2000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52ED701B-8E81-F646-BF0C-3E7E00438085}"/>
              </a:ext>
            </a:extLst>
          </p:cNvPr>
          <p:cNvSpPr/>
          <p:nvPr/>
        </p:nvSpPr>
        <p:spPr>
          <a:xfrm>
            <a:off x="4802984" y="1682439"/>
            <a:ext cx="4017488" cy="374441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2000" dirty="0"/>
              <a:t>작가</a:t>
            </a:r>
            <a:r>
              <a:rPr lang="en-US" altLang="ko-KR" sz="2000" dirty="0"/>
              <a:t>,</a:t>
            </a:r>
            <a:r>
              <a:rPr lang="ko-KR" altLang="en-US" sz="2000" dirty="0"/>
              <a:t> 건축가</a:t>
            </a:r>
            <a:r>
              <a:rPr lang="en-US" altLang="ko-KR" sz="2000" dirty="0"/>
              <a:t>,</a:t>
            </a:r>
            <a:r>
              <a:rPr lang="ko-KR" altLang="en-US" sz="2000" dirty="0"/>
              <a:t> 사업가</a:t>
            </a:r>
            <a:r>
              <a:rPr lang="en-US" altLang="ko-KR" sz="2000" dirty="0"/>
              <a:t>,</a:t>
            </a:r>
            <a:r>
              <a:rPr lang="ko-KR" altLang="en-US" sz="2000" dirty="0"/>
              <a:t> 변호사</a:t>
            </a:r>
            <a:r>
              <a:rPr lang="en-US" altLang="ko-KR" sz="2000" dirty="0"/>
              <a:t>,</a:t>
            </a:r>
            <a:r>
              <a:rPr lang="ko-KR" altLang="en-US" sz="2000" dirty="0"/>
              <a:t> 기자</a:t>
            </a:r>
            <a:r>
              <a:rPr lang="en-US" altLang="ko-KR" sz="2000" dirty="0"/>
              <a:t>,</a:t>
            </a:r>
            <a:r>
              <a:rPr lang="ko-KR" altLang="en-US" sz="2000" dirty="0"/>
              <a:t> 간호사</a:t>
            </a:r>
            <a:r>
              <a:rPr lang="en-US" altLang="ko-KR" sz="2000" dirty="0"/>
              <a:t>,</a:t>
            </a:r>
            <a:r>
              <a:rPr lang="ko-KR" altLang="en-US" sz="2000" dirty="0"/>
              <a:t> 경찰</a:t>
            </a:r>
            <a:r>
              <a:rPr lang="en-US" altLang="ko-KR" sz="2000" dirty="0"/>
              <a:t>,</a:t>
            </a:r>
            <a:r>
              <a:rPr lang="ko-KR" altLang="en-US" sz="2000" dirty="0"/>
              <a:t> 연예인</a:t>
            </a:r>
            <a:r>
              <a:rPr lang="en-US" altLang="ko-KR" sz="2000" dirty="0"/>
              <a:t>,</a:t>
            </a:r>
            <a:r>
              <a:rPr lang="ko-KR" altLang="en-US" sz="2000" dirty="0"/>
              <a:t> 가수</a:t>
            </a:r>
            <a:r>
              <a:rPr lang="en-US" altLang="ko-KR" sz="2000" dirty="0"/>
              <a:t>,</a:t>
            </a:r>
            <a:r>
              <a:rPr lang="ko-KR" altLang="en-US" sz="2000" dirty="0"/>
              <a:t> 배우 </a:t>
            </a:r>
            <a:r>
              <a:rPr lang="en-US" altLang="ko-KR" sz="2000" dirty="0"/>
              <a:t>….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3408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>
            <a:extLst>
              <a:ext uri="{FF2B5EF4-FFF2-40B4-BE49-F238E27FC236}">
                <a16:creationId xmlns:a16="http://schemas.microsoft.com/office/drawing/2014/main" xmlns="" id="{1F68C94D-AACD-5244-B0B3-180B04AD95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074596" cy="864096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 sz="2800" dirty="0" err="1" smtClean="0"/>
              <a:t>배워</a:t>
            </a:r>
            <a:r>
              <a:rPr kumimoji="1" lang="en-US" altLang="en-US" sz="2800" dirty="0" smtClean="0"/>
              <a:t> </a:t>
            </a:r>
            <a:r>
              <a:rPr kumimoji="1" lang="en-US" altLang="en-US" sz="2800" dirty="0" err="1" smtClean="0"/>
              <a:t>봐요</a:t>
            </a:r>
            <a:r>
              <a:rPr kumimoji="1" lang="ko-KR" altLang="en-US" sz="2800" dirty="0" smtClean="0"/>
              <a:t>  </a:t>
            </a:r>
            <a:r>
              <a:rPr kumimoji="1" lang="en-US" altLang="ko-KR" sz="2800" dirty="0"/>
              <a:t>Let’s</a:t>
            </a:r>
            <a:r>
              <a:rPr kumimoji="1" lang="ko-KR" altLang="en-US" sz="2800" dirty="0"/>
              <a:t> </a:t>
            </a:r>
            <a:r>
              <a:rPr kumimoji="1" lang="en-US" altLang="ko-KR" sz="2800" dirty="0"/>
              <a:t>learn</a:t>
            </a:r>
            <a:r>
              <a:rPr kumimoji="1" lang="ko-KR" altLang="en-US" sz="2800" dirty="0"/>
              <a:t>  </a:t>
            </a:r>
            <a:r>
              <a:rPr kumimoji="1" lang="en-US" altLang="ko-KR" sz="2800" dirty="0"/>
              <a:t>P. 109</a:t>
            </a:r>
            <a:br>
              <a:rPr kumimoji="1" lang="en-US" altLang="ko-KR" sz="2800" dirty="0"/>
            </a:br>
            <a:r>
              <a:rPr kumimoji="1" lang="ko-KR" altLang="en-US" sz="2800" dirty="0">
                <a:solidFill>
                  <a:srgbClr val="0070C0"/>
                </a:solidFill>
              </a:rPr>
              <a:t>어휘 </a:t>
            </a:r>
            <a:r>
              <a:rPr kumimoji="1" lang="en-US" altLang="ko-KR" sz="2800" dirty="0">
                <a:solidFill>
                  <a:srgbClr val="0070C0"/>
                </a:solidFill>
              </a:rPr>
              <a:t>Vocabulary</a:t>
            </a:r>
            <a:endParaRPr kumimoji="1" lang="en-US" altLang="en-US" sz="2800" dirty="0">
              <a:solidFill>
                <a:srgbClr val="0070C0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B0DF6BE7-A1DA-FB44-AFF5-9EC44F58C2DF}"/>
              </a:ext>
            </a:extLst>
          </p:cNvPr>
          <p:cNvSpPr txBox="1"/>
          <p:nvPr/>
        </p:nvSpPr>
        <p:spPr>
          <a:xfrm>
            <a:off x="12175" y="6351594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F4D14A4-355F-7F4B-95EC-01768EAFEE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972992"/>
            <a:ext cx="8568952" cy="5378602"/>
          </a:xfrm>
        </p:spPr>
      </p:pic>
    </p:spTree>
    <p:extLst>
      <p:ext uri="{BB962C8B-B14F-4D97-AF65-F5344CB8AC3E}">
        <p14:creationId xmlns:p14="http://schemas.microsoft.com/office/powerpoint/2010/main" val="20476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147248" cy="2548880"/>
          </a:xfrm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13</a:t>
            </a:r>
            <a:r>
              <a:rPr kumimoji="1" lang="ko-KR" altLang="en-US" dirty="0"/>
              <a:t>과 </a:t>
            </a:r>
            <a:r>
              <a:rPr kumimoji="1" lang="en-US" altLang="ko-KR" dirty="0" smtClean="0"/>
              <a:t>“</a:t>
            </a:r>
            <a:r>
              <a:rPr kumimoji="1" lang="ko-KR" altLang="en-US" dirty="0"/>
              <a:t>제가 뭘 제일 좋아하는지 아세요</a:t>
            </a:r>
            <a:r>
              <a:rPr kumimoji="1" lang="en-US" altLang="ko-KR" dirty="0"/>
              <a:t>?”</a:t>
            </a:r>
          </a:p>
          <a:p>
            <a:pPr marL="0" indent="0" algn="ctr">
              <a:buFontTx/>
              <a:buNone/>
              <a:defRPr/>
            </a:pPr>
            <a:r>
              <a:rPr kumimoji="1" lang="en-US" altLang="x-none" dirty="0">
                <a:hlinkClick r:id="rId2"/>
              </a:rPr>
              <a:t>http://</a:t>
            </a:r>
            <a:r>
              <a:rPr kumimoji="1" lang="en-US" altLang="x-none" dirty="0" smtClean="0">
                <a:hlinkClick r:id="rId2"/>
              </a:rPr>
              <a:t>gg.gg/i6kh3</a:t>
            </a:r>
            <a:endParaRPr kumimoji="1" lang="en-US" altLang="x-none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416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64268-B120-2244-B6C2-6C74436DA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08E09C77-3232-9741-A1DA-E81136219A56}"/>
              </a:ext>
            </a:extLst>
          </p:cNvPr>
          <p:cNvSpPr txBox="1"/>
          <p:nvPr/>
        </p:nvSpPr>
        <p:spPr>
          <a:xfrm>
            <a:off x="-8062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Content Placeholder 10" descr="A picture containing bird&#10;&#10;Description automatically generated">
            <a:extLst>
              <a:ext uri="{FF2B5EF4-FFF2-40B4-BE49-F238E27FC236}">
                <a16:creationId xmlns:a16="http://schemas.microsoft.com/office/drawing/2014/main" xmlns="" id="{73989A48-4B57-D542-A5C9-84D618543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274638"/>
            <a:ext cx="8856984" cy="4941548"/>
          </a:xfrm>
        </p:spPr>
      </p:pic>
      <p:sp>
        <p:nvSpPr>
          <p:cNvPr id="3" name="TextBox 2"/>
          <p:cNvSpPr txBox="1"/>
          <p:nvPr/>
        </p:nvSpPr>
        <p:spPr>
          <a:xfrm>
            <a:off x="7164288" y="1988840"/>
            <a:ext cx="14401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rgbClr val="FF0000"/>
                </a:solidFill>
              </a:rPr>
              <a:t>은행원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32578" y="2711975"/>
            <a:ext cx="14401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rgbClr val="FF0000"/>
                </a:solidFill>
              </a:rPr>
              <a:t>건축가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00868" y="3441247"/>
            <a:ext cx="14401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rgbClr val="FF0000"/>
                </a:solidFill>
              </a:rPr>
              <a:t>작가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69158" y="4170519"/>
            <a:ext cx="14401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rgbClr val="FF0000"/>
                </a:solidFill>
              </a:rPr>
              <a:t>조종사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45733-7BC4-C64E-9B86-EF7468B8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/>
              <a:t>문법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-</a:t>
            </a:r>
            <a:r>
              <a:rPr lang="ko-KR" altLang="en-US" dirty="0" err="1"/>
              <a:t>는지</a:t>
            </a:r>
            <a:r>
              <a:rPr lang="ko-KR" altLang="en-US" dirty="0"/>
              <a:t> 알다</a:t>
            </a:r>
            <a:r>
              <a:rPr lang="en-US" altLang="ko-KR" dirty="0"/>
              <a:t>/</a:t>
            </a:r>
            <a:r>
              <a:rPr lang="ko-KR" altLang="en-US" dirty="0"/>
              <a:t>모르다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2E91292F-AC0A-1C48-B8A3-2ED5D8AEE56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1D4FF71-C594-B34C-A89B-068DDE45A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9031656" cy="5298971"/>
          </a:xfrm>
        </p:spPr>
      </p:pic>
    </p:spTree>
    <p:extLst>
      <p:ext uri="{BB962C8B-B14F-4D97-AF65-F5344CB8AC3E}">
        <p14:creationId xmlns:p14="http://schemas.microsoft.com/office/powerpoint/2010/main" val="352589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</TotalTime>
  <Words>1275</Words>
  <Application>Microsoft Office PowerPoint</Application>
  <PresentationFormat>On-screen Show (4:3)</PresentationFormat>
  <Paragraphs>248</Paragraphs>
  <Slides>41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Gulim</vt:lpstr>
      <vt:lpstr>Gulim</vt:lpstr>
      <vt:lpstr>inherit</vt:lpstr>
      <vt:lpstr>MS PGothic</vt:lpstr>
      <vt:lpstr>Roboto Slab</vt:lpstr>
      <vt:lpstr>Arial</vt:lpstr>
      <vt:lpstr>Calibri</vt:lpstr>
      <vt:lpstr>Georgia</vt:lpstr>
      <vt:lpstr>Times New Roman</vt:lpstr>
      <vt:lpstr>Default Design</vt:lpstr>
      <vt:lpstr>     재외동포를 위한 한국어(영어권)   3-2  </vt:lpstr>
      <vt:lpstr>재외동포를 위한 한국어 3-2   13과  제가 뭘 제일 좋아하는지 아세요?  ‘Do you know what I like best?’ </vt:lpstr>
      <vt:lpstr> 교과서 P. 108을 펴세요.</vt:lpstr>
      <vt:lpstr>영준이가 아빠와 영준이의 꿈에 대해서 이야기하고 있어요. 영준이의 꿈은 뭐예요? (잘 들어 보세요.)</vt:lpstr>
      <vt:lpstr>여러분의 꿈은 뭐예요?</vt:lpstr>
      <vt:lpstr>배워 봐요  Let’s learn  P. 109 어휘 Vocabulary</vt:lpstr>
      <vt:lpstr>Quizlet 단어연습 </vt:lpstr>
      <vt:lpstr>PowerPoint Presentation</vt:lpstr>
      <vt:lpstr>문법: -는지 알다/모르다</vt:lpstr>
      <vt:lpstr> V -(으)ㄴ지/는지 알다 (모르다)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 P. 112</vt:lpstr>
      <vt:lpstr>PowerPoint Presentation</vt:lpstr>
      <vt:lpstr>PowerPoint Presentation</vt:lpstr>
      <vt:lpstr>써 봐요 (숙제)</vt:lpstr>
      <vt:lpstr>PowerPoint Presentation</vt:lpstr>
      <vt:lpstr>PowerPoint Presentation</vt:lpstr>
      <vt:lpstr>문화를 배워요  P. 115</vt:lpstr>
      <vt:lpstr>PowerPoint Presentation</vt:lpstr>
      <vt:lpstr>나의 장래 직업에 대해서</vt:lpstr>
      <vt:lpstr>나의 장래 직업에 대해서 (쓰기 숙제)</vt:lpstr>
      <vt:lpstr>Quizlet 단어 복습 </vt:lpstr>
      <vt:lpstr>Workbook P. 48-51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재미있는 전래동화</vt:lpstr>
      <vt:lpstr>방귀시합 (쓰기 숙제)</vt:lpstr>
      <vt:lpstr>듣기와 말하기 연습 (숙제)</vt:lpstr>
      <vt:lpstr>여러분의 꿈은 뭐예요?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228</cp:revision>
  <dcterms:created xsi:type="dcterms:W3CDTF">2008-02-12T07:53:45Z</dcterms:created>
  <dcterms:modified xsi:type="dcterms:W3CDTF">2020-05-27T15:54:01Z</dcterms:modified>
</cp:coreProperties>
</file>